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62" r:id="rId4"/>
    <p:sldId id="308" r:id="rId5"/>
    <p:sldId id="310" r:id="rId7"/>
    <p:sldId id="312" r:id="rId8"/>
    <p:sldId id="288" r:id="rId9"/>
    <p:sldId id="293" r:id="rId10"/>
    <p:sldId id="294" r:id="rId11"/>
    <p:sldId id="295" r:id="rId12"/>
    <p:sldId id="296" r:id="rId13"/>
    <p:sldId id="274" r:id="rId14"/>
    <p:sldId id="283" r:id="rId15"/>
    <p:sldId id="282" r:id="rId16"/>
    <p:sldId id="284" r:id="rId17"/>
    <p:sldId id="285" r:id="rId18"/>
    <p:sldId id="297" r:id="rId19"/>
    <p:sldId id="298" r:id="rId20"/>
    <p:sldId id="299" r:id="rId21"/>
    <p:sldId id="300" r:id="rId22"/>
    <p:sldId id="301" r:id="rId23"/>
    <p:sldId id="314" r:id="rId24"/>
    <p:sldId id="315" r:id="rId25"/>
    <p:sldId id="309" r:id="rId26"/>
    <p:sldId id="319" r:id="rId27"/>
    <p:sldId id="320" r:id="rId28"/>
    <p:sldId id="316" r:id="rId29"/>
    <p:sldId id="317" r:id="rId30"/>
    <p:sldId id="318" r:id="rId31"/>
    <p:sldId id="321" r:id="rId32"/>
    <p:sldId id="264"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232.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5FE83A-D81D-4A78-AC77-D70BA007491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2.png"/><Relationship Id="rId5" Type="http://schemas.openxmlformats.org/officeDocument/2006/relationships/tags" Target="../tags/tag2.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1.png"/><Relationship Id="rId2" Type="http://schemas.openxmlformats.org/officeDocument/2006/relationships/tags" Target="../tags/tag1.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9.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1.png"/><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2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22.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3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3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file:///C:\Users\1V994W2\Documents\Tencent%20Files\574576071\FileRecv\&#25340;&#35013;&#32032;&#26448;\&#31616;&#32422;&#21333;&#22270;-30\\07\subject_holdright_69,138,173_0_staid_full_0.png" TargetMode="External"/><Relationship Id="rId3" Type="http://schemas.openxmlformats.org/officeDocument/2006/relationships/image" Target="../media/image5.png"/><Relationship Id="rId2" Type="http://schemas.openxmlformats.org/officeDocument/2006/relationships/tags" Target="../tags/tag40.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5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50.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5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5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6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65.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2.png"/><Relationship Id="rId5" Type="http://schemas.openxmlformats.org/officeDocument/2006/relationships/tags" Target="../tags/tag72.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1.png"/><Relationship Id="rId2" Type="http://schemas.openxmlformats.org/officeDocument/2006/relationships/tags" Target="../tags/tag71.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8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79.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8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86.xml"/><Relationship Id="rId2" Type="http://schemas.openxmlformats.org/officeDocument/2006/relationships/tags" Target="../tags/tag85.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94.xml"/><Relationship Id="rId2" Type="http://schemas.openxmlformats.org/officeDocument/2006/relationships/tags" Target="../tags/tag93.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0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1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111.xml"/><Relationship Id="rId2" Type="http://schemas.openxmlformats.org/officeDocument/2006/relationships/tags" Target="../tags/tag110.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2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120.xml"/><Relationship Id="rId2" Type="http://schemas.openxmlformats.org/officeDocument/2006/relationships/tags" Target="../tags/tag119.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3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3.png"/><Relationship Id="rId3" Type="http://schemas.openxmlformats.org/officeDocument/2006/relationships/tags" Target="../tags/tag131.xml"/><Relationship Id="rId2" Type="http://schemas.openxmlformats.org/officeDocument/2006/relationships/tags" Target="../tags/tag130.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1397000"/>
            <a:ext cx="2086332" cy="4064000"/>
          </a:xfrm>
          <a:prstGeom prst="rect">
            <a:avLst/>
          </a:prstGeom>
        </p:spPr>
      </p:pic>
      <p:pic>
        <p:nvPicPr>
          <p:cNvPr id="5" name="图片 4"/>
          <p:cNvPicPr/>
          <p:nvPr userDrawn="1">
            <p:custDataLst>
              <p:tags r:id="rId5"/>
            </p:custDataLst>
          </p:nvPr>
        </p:nvPicPr>
        <p:blipFill>
          <a:blip r:embed="rId6" r:link="rId7" cstate="email"/>
          <a:stretch>
            <a:fillRect/>
          </a:stretch>
        </p:blipFill>
        <p:spPr>
          <a:xfrm>
            <a:off x="10105668" y="1397000"/>
            <a:ext cx="2086332" cy="4064000"/>
          </a:xfrm>
          <a:prstGeom prst="rect">
            <a:avLst/>
          </a:prstGeom>
        </p:spPr>
      </p:pic>
      <p:sp>
        <p:nvSpPr>
          <p:cNvPr id="16" name="日期占位符 15"/>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cxnSp>
        <p:nvCxnSpPr>
          <p:cNvPr id="8" name="直接连接符 7"/>
          <p:cNvCxnSpPr/>
          <p:nvPr userDrawn="1">
            <p:custDataLst>
              <p:tags r:id="rId11"/>
            </p:custDataLst>
          </p:nvPr>
        </p:nvCxnSpPr>
        <p:spPr>
          <a:xfrm>
            <a:off x="3107055" y="4001135"/>
            <a:ext cx="5977890"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sz="quarter" idx="14" hasCustomPrompt="1"/>
            <p:custDataLst>
              <p:tags r:id="rId12"/>
            </p:custDataLst>
          </p:nvPr>
        </p:nvSpPr>
        <p:spPr>
          <a:xfrm>
            <a:off x="2921001" y="4194324"/>
            <a:ext cx="6350000" cy="494941"/>
          </a:xfrm>
          <a:prstGeom prst="rect">
            <a:avLst/>
          </a:prstGeom>
        </p:spPr>
        <p:txBody>
          <a:bodyPr vert="horz" wrap="square" lIns="90000" tIns="0" rIns="90000" bIns="46800" rtlCol="0" anchor="t" anchorCtr="0">
            <a:normAutofit/>
          </a:bodyPr>
          <a:lstStyle>
            <a:lvl1pPr marL="0" indent="0" algn="ctr">
              <a:buNone/>
              <a:defRPr lang="zh-CN" altLang="en-US" sz="2000" spc="0" baseline="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
        <p:nvSpPr>
          <p:cNvPr id="4" name="标题 3"/>
          <p:cNvSpPr>
            <a:spLocks noGrp="1"/>
          </p:cNvSpPr>
          <p:nvPr>
            <p:ph type="ctrTitle" idx="15" hasCustomPrompt="1"/>
            <p:custDataLst>
              <p:tags r:id="rId13"/>
            </p:custDataLst>
          </p:nvPr>
        </p:nvSpPr>
        <p:spPr>
          <a:xfrm>
            <a:off x="2921000" y="2466975"/>
            <a:ext cx="6350000" cy="1330960"/>
          </a:xfrm>
        </p:spPr>
        <p:txBody>
          <a:bodyPr vert="horz" lIns="91440" tIns="45720" rIns="91440" bIns="45720" rtlCol="0" anchor="b" anchorCtr="0">
            <a:normAutofit/>
          </a:bodyPr>
          <a:lstStyle>
            <a:lvl1pPr algn="dist">
              <a:defRPr lang="zh-CN" altLang="en-US" sz="7200" b="0" spc="-2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1397000"/>
            <a:ext cx="2086332" cy="4064000"/>
          </a:xfrm>
          <a:prstGeom prst="rect">
            <a:avLst/>
          </a:prstGeom>
        </p:spPr>
      </p:pic>
      <p:sp>
        <p:nvSpPr>
          <p:cNvPr id="2" name="标题 1"/>
          <p:cNvSpPr>
            <a:spLocks noGrp="1"/>
          </p:cNvSpPr>
          <p:nvPr>
            <p:ph type="title" hasCustomPrompt="1"/>
            <p:custDataLst>
              <p:tags r:id="rId5"/>
            </p:custDataLst>
          </p:nvPr>
        </p:nvSpPr>
        <p:spPr>
          <a:xfrm>
            <a:off x="4750905" y="2273644"/>
            <a:ext cx="4837938" cy="1076568"/>
          </a:xfrm>
        </p:spPr>
        <p:txBody>
          <a:bodyPr lIns="91440" tIns="45720" rIns="91440" bIns="45720" anchor="b" anchorCtr="0">
            <a:normAutofit/>
          </a:bodyPr>
          <a:lstStyle>
            <a:lvl1pPr algn="l">
              <a:defRPr sz="6000" b="1"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6"/>
            </p:custDataLst>
          </p:nvPr>
        </p:nvSpPr>
        <p:spPr>
          <a:xfrm>
            <a:off x="4750900" y="3424785"/>
            <a:ext cx="4837938" cy="1258426"/>
          </a:xfrm>
        </p:spPr>
        <p:txBody>
          <a:bodyPr lIns="91440" tIns="45720" rIns="91440" bIns="45720">
            <a:normAutofit/>
          </a:bodyPr>
          <a:lstStyle>
            <a:lvl1pPr marL="0" indent="0" algn="l" eaLnBrk="1" fontAlgn="auto" latinLnBrk="0" hangingPunct="1">
              <a:buNone/>
              <a:defRPr kumimoji="0" lang="zh-CN" altLang="en-US" sz="18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endParaRPr dirty="0">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7498080" y="1291590"/>
            <a:ext cx="4389120" cy="4274820"/>
          </a:xfrm>
          <a:prstGeom prst="rect">
            <a:avLst/>
          </a:prstGeom>
        </p:spPr>
      </p:pic>
      <p:sp>
        <p:nvSpPr>
          <p:cNvPr id="7" name="矩形 6"/>
          <p:cNvSpPr/>
          <p:nvPr userDrawn="1">
            <p:custDataLst>
              <p:tags r:id="rId5"/>
            </p:custDataLst>
          </p:nvPr>
        </p:nvSpPr>
        <p:spPr>
          <a:xfrm>
            <a:off x="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141955"/>
            <a:ext cx="720090" cy="716045"/>
          </a:xfrm>
          <a:prstGeom prst="rect">
            <a:avLst/>
          </a:prstGeom>
        </p:spPr>
      </p:pic>
      <p:sp>
        <p:nvSpPr>
          <p:cNvPr id="2" name="标题 1"/>
          <p:cNvSpPr>
            <a:spLocks noGrp="1"/>
          </p:cNvSpPr>
          <p:nvPr>
            <p:ph type="title"/>
            <p:custDataLst>
              <p:tags r:id="rId9"/>
            </p:custDataLst>
          </p:nvPr>
        </p:nvSpPr>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1"/>
            </p:custDataLst>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1397000"/>
            <a:ext cx="2086332" cy="4064000"/>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0105668" y="1397000"/>
            <a:ext cx="2086332" cy="4064000"/>
          </a:xfrm>
          <a:prstGeom prst="rect">
            <a:avLst/>
          </a:prstGeom>
        </p:spPr>
      </p:pic>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11"/>
            </p:custDataLst>
          </p:nvPr>
        </p:nvSpPr>
        <p:spPr>
          <a:xfrm>
            <a:off x="3412490" y="2466975"/>
            <a:ext cx="5365750" cy="1398905"/>
          </a:xfrm>
        </p:spPr>
        <p:txBody>
          <a:bodyPr vert="horz" lIns="90000" tIns="46800" rIns="90000" bIns="0" rtlCol="0" anchor="b" anchorCtr="0">
            <a:normAutofit/>
          </a:bodyPr>
          <a:lstStyle>
            <a:lvl1pPr algn="dist">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8" name="文本占位符 7"/>
          <p:cNvSpPr>
            <a:spLocks noGrp="1"/>
          </p:cNvSpPr>
          <p:nvPr>
            <p:ph type="body" idx="14" hasCustomPrompt="1"/>
            <p:custDataLst>
              <p:tags r:id="rId12"/>
            </p:custDataLst>
          </p:nvPr>
        </p:nvSpPr>
        <p:spPr>
          <a:xfrm>
            <a:off x="3413125" y="4204334"/>
            <a:ext cx="5365115" cy="788400"/>
          </a:xfrm>
        </p:spPr>
        <p:txBody>
          <a:bodyPr vert="horz" wrap="square" lIns="90000" tIns="0" rIns="90000" bIns="4680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ctr">
              <a:lnSpc>
                <a:spcPct val="100000"/>
              </a:lnSpc>
              <a:spcAft>
                <a:spcPts val="0"/>
              </a:spcAft>
              <a:buClrTx/>
              <a:buSzTx/>
            </a:pPr>
            <a:r>
              <a:rPr lang="zh-CN" altLang="en-US" dirty="0"/>
              <a:t>单击此处编辑文本</a:t>
            </a:r>
            <a:endParaRPr lang="zh-CN" altLang="en-US" dirty="0"/>
          </a:p>
        </p:txBody>
      </p:sp>
      <p:cxnSp>
        <p:nvCxnSpPr>
          <p:cNvPr id="9" name="直接连接符 8"/>
          <p:cNvCxnSpPr/>
          <p:nvPr userDrawn="1">
            <p:custDataLst>
              <p:tags r:id="rId13"/>
            </p:custDataLst>
          </p:nvPr>
        </p:nvCxnSpPr>
        <p:spPr>
          <a:xfrm>
            <a:off x="3355340" y="4001135"/>
            <a:ext cx="5480050"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8"/>
            </p:custDataLst>
          </p:nvPr>
        </p:nvSpPr>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anchor="ctr" anchorCtr="0"/>
          <a:lstStyle>
            <a:lvl1pPr algn="ctr">
              <a:defRPr sz="3200"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141955"/>
            <a:ext cx="720090" cy="71604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a:lstStyle>
            <a:lvl1pPr>
              <a:defRPr b="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237797"/>
            <a:ext cx="1620202" cy="1620202"/>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246900"/>
            <a:ext cx="1620202" cy="1611100"/>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13.xml"/><Relationship Id="rId19" Type="http://schemas.openxmlformats.org/officeDocument/2006/relationships/tags" Target="../tags/tag138.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0"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6.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89.xml"/><Relationship Id="rId4" Type="http://schemas.openxmlformats.org/officeDocument/2006/relationships/image" Target="../media/image16.jpeg"/><Relationship Id="rId3" Type="http://schemas.openxmlformats.org/officeDocument/2006/relationships/tags" Target="../tags/tag188.xml"/><Relationship Id="rId2" Type="http://schemas.openxmlformats.org/officeDocument/2006/relationships/image" Target="../media/image15.png"/><Relationship Id="rId1" Type="http://schemas.openxmlformats.org/officeDocument/2006/relationships/tags" Target="../tags/tag18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91.xml"/><Relationship Id="rId3" Type="http://schemas.openxmlformats.org/officeDocument/2006/relationships/image" Target="../media/image18.png"/><Relationship Id="rId2" Type="http://schemas.openxmlformats.org/officeDocument/2006/relationships/tags" Target="../tags/tag190.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tags" Target="../tags/tag194.xml"/><Relationship Id="rId7" Type="http://schemas.openxmlformats.org/officeDocument/2006/relationships/image" Target="../media/image23.png"/><Relationship Id="rId6" Type="http://schemas.openxmlformats.org/officeDocument/2006/relationships/tags" Target="../tags/tag193.xml"/><Relationship Id="rId5" Type="http://schemas.openxmlformats.org/officeDocument/2006/relationships/image" Target="../media/image22.webp"/><Relationship Id="rId4" Type="http://schemas.openxmlformats.org/officeDocument/2006/relationships/tags" Target="../tags/tag19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image" Target="../media/image27.png"/><Relationship Id="rId7" Type="http://schemas.openxmlformats.org/officeDocument/2006/relationships/tags" Target="../tags/tag198.xml"/><Relationship Id="rId6" Type="http://schemas.openxmlformats.org/officeDocument/2006/relationships/image" Target="../media/image26.png"/><Relationship Id="rId5" Type="http://schemas.openxmlformats.org/officeDocument/2006/relationships/tags" Target="../tags/tag197.xml"/><Relationship Id="rId4" Type="http://schemas.openxmlformats.org/officeDocument/2006/relationships/image" Target="../media/image25.png"/><Relationship Id="rId3" Type="http://schemas.openxmlformats.org/officeDocument/2006/relationships/tags" Target="../tags/tag196.xml"/><Relationship Id="rId2" Type="http://schemas.openxmlformats.org/officeDocument/2006/relationships/image" Target="../media/image24.png"/><Relationship Id="rId10" Type="http://schemas.openxmlformats.org/officeDocument/2006/relationships/slideLayout" Target="../slideLayouts/slideLayout25.xml"/><Relationship Id="rId1" Type="http://schemas.openxmlformats.org/officeDocument/2006/relationships/tags" Target="../tags/tag19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00.xml"/><Relationship Id="rId2" Type="http://schemas.openxmlformats.org/officeDocument/2006/relationships/image" Target="../media/image29.jpe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01.xml"/><Relationship Id="rId2" Type="http://schemas.openxmlformats.org/officeDocument/2006/relationships/image" Target="../media/image12.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31.jpeg"/><Relationship Id="rId1" Type="http://schemas.openxmlformats.org/officeDocument/2006/relationships/tags" Target="../tags/tag20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image" Target="../media/image33.jpeg"/><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tags" Target="../tags/tag209.xml"/><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3" Type="http://schemas.openxmlformats.org/officeDocument/2006/relationships/notesSlide" Target="../notesSlides/notesSlide1.xml"/><Relationship Id="rId12" Type="http://schemas.openxmlformats.org/officeDocument/2006/relationships/slideLayout" Target="../slideLayouts/slideLayout17.xml"/><Relationship Id="rId11" Type="http://schemas.openxmlformats.org/officeDocument/2006/relationships/tags" Target="../tags/tag157.xml"/><Relationship Id="rId10" Type="http://schemas.openxmlformats.org/officeDocument/2006/relationships/image" Target="../media/image6.jpeg"/><Relationship Id="rId1" Type="http://schemas.openxmlformats.org/officeDocument/2006/relationships/tags" Target="../tags/tag14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10.xml"/></Relationships>
</file>

<file path=ppt/slides/_rels/slide21.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21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212.xml"/><Relationship Id="rId11" Type="http://schemas.openxmlformats.org/officeDocument/2006/relationships/slideLayout" Target="../slideLayouts/slideLayout18.xml"/><Relationship Id="rId10" Type="http://schemas.openxmlformats.org/officeDocument/2006/relationships/tags" Target="../tags/tag216.xml"/><Relationship Id="rId1" Type="http://schemas.openxmlformats.org/officeDocument/2006/relationships/tags" Target="../tags/tag21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image" Target="../media/image35.png"/><Relationship Id="rId1" Type="http://schemas.openxmlformats.org/officeDocument/2006/relationships/tags" Target="../tags/tag217.xml"/></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3.xml"/><Relationship Id="rId5" Type="http://schemas.openxmlformats.org/officeDocument/2006/relationships/tags" Target="../tags/tag220.xml"/><Relationship Id="rId4" Type="http://schemas.openxmlformats.org/officeDocument/2006/relationships/image" Target="../media/image37.wmf"/><Relationship Id="rId3" Type="http://schemas.openxmlformats.org/officeDocument/2006/relationships/oleObject" Target="../embeddings/oleObject2.bin"/><Relationship Id="rId2" Type="http://schemas.openxmlformats.org/officeDocument/2006/relationships/image" Target="../media/image36.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2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2.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225.xml"/><Relationship Id="rId4" Type="http://schemas.openxmlformats.org/officeDocument/2006/relationships/image" Target="../media/image42.png"/><Relationship Id="rId3" Type="http://schemas.openxmlformats.org/officeDocument/2006/relationships/tags" Target="../tags/tag224.xml"/><Relationship Id="rId2" Type="http://schemas.openxmlformats.org/officeDocument/2006/relationships/image" Target="../media/image41.png"/><Relationship Id="rId1" Type="http://schemas.openxmlformats.org/officeDocument/2006/relationships/tags" Target="../tags/tag223.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image" Target="../media/image43.png"/><Relationship Id="rId1" Type="http://schemas.openxmlformats.org/officeDocument/2006/relationships/tags" Target="../tags/tag2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22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31.xml"/><Relationship Id="rId1" Type="http://schemas.openxmlformats.org/officeDocument/2006/relationships/tags" Target="../tags/tag2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5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59.xml"/></Relationships>
</file>

<file path=ppt/slides/_rels/slide5.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image" Target="../media/image9.png"/><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8.emf"/><Relationship Id="rId3" Type="http://schemas.openxmlformats.org/officeDocument/2006/relationships/tags" Target="../tags/tag161.xml"/><Relationship Id="rId2" Type="http://schemas.openxmlformats.org/officeDocument/2006/relationships/image" Target="../media/image7.emf"/><Relationship Id="rId13" Type="http://schemas.openxmlformats.org/officeDocument/2006/relationships/notesSlide" Target="../notesSlides/notesSlide2.xml"/><Relationship Id="rId12" Type="http://schemas.openxmlformats.org/officeDocument/2006/relationships/slideLayout" Target="../slideLayouts/slideLayout1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60.xml"/></Relationships>
</file>

<file path=ppt/slides/_rels/slide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7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7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169.xml"/><Relationship Id="rId13" Type="http://schemas.openxmlformats.org/officeDocument/2006/relationships/slideLayout" Target="../slideLayouts/slideLayout18.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8.xml"/></Relationships>
</file>

<file path=ppt/slides/_rels/slide7.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17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7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176.xml"/><Relationship Id="rId13" Type="http://schemas.openxmlformats.org/officeDocument/2006/relationships/slideLayout" Target="../slideLayouts/slideLayout18.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tags" Target="../tags/tag175.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83.xml"/><Relationship Id="rId2" Type="http://schemas.openxmlformats.org/officeDocument/2006/relationships/image" Target="../media/image12.jpeg"/><Relationship Id="rId1" Type="http://schemas.openxmlformats.org/officeDocument/2006/relationships/tags" Target="../tags/tag18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85.xml"/><Relationship Id="rId2" Type="http://schemas.openxmlformats.org/officeDocument/2006/relationships/image" Target="../media/image13.png"/><Relationship Id="rId1" Type="http://schemas.openxmlformats.org/officeDocument/2006/relationships/tags" Target="../tags/tag1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副标题 4"/>
          <p:cNvSpPr>
            <a:spLocks noGrp="1"/>
          </p:cNvSpPr>
          <p:nvPr>
            <p:ph type="subTitle" sz="quarter" idx="14"/>
            <p:custDataLst>
              <p:tags r:id="rId1"/>
            </p:custDataLst>
          </p:nvPr>
        </p:nvSpPr>
        <p:spPr/>
        <p:txBody>
          <a:bodyPr/>
          <a:p>
            <a:pPr marL="0" indent="0" algn="ctr">
              <a:lnSpc>
                <a:spcPct val="130000"/>
              </a:lnSpc>
              <a:spcBef>
                <a:spcPts val="0"/>
              </a:spcBef>
              <a:spcAft>
                <a:spcPts val="1000"/>
              </a:spcAft>
              <a:buSzPct val="100000"/>
              <a:buNone/>
            </a:pPr>
            <a:r>
              <a:rPr lang="zh-CN" altLang="en-US" dirty="0">
                <a:solidFill>
                  <a:schemeClr val="dk1">
                    <a:lumMod val="65000"/>
                    <a:lumOff val="35000"/>
                  </a:schemeClr>
                </a:solidFill>
              </a:rPr>
              <a:t>张守岐  赵中英</a:t>
            </a:r>
            <a:endParaRPr lang="zh-CN" altLang="en-US" dirty="0">
              <a:solidFill>
                <a:schemeClr val="dk1">
                  <a:lumMod val="65000"/>
                  <a:lumOff val="35000"/>
                </a:schemeClr>
              </a:solidFill>
            </a:endParaRPr>
          </a:p>
        </p:txBody>
      </p:sp>
      <p:sp>
        <p:nvSpPr>
          <p:cNvPr id="6" name="标题 5"/>
          <p:cNvSpPr>
            <a:spLocks noGrp="1"/>
          </p:cNvSpPr>
          <p:nvPr>
            <p:ph type="ctrTitle" idx="15"/>
            <p:custDataLst>
              <p:tags r:id="rId2"/>
            </p:custDataLst>
          </p:nvPr>
        </p:nvSpPr>
        <p:spPr/>
        <p:txBody>
          <a:bodyPr/>
          <a:p>
            <a:pPr marL="0" indent="0" algn="dist">
              <a:lnSpc>
                <a:spcPct val="100000"/>
              </a:lnSpc>
              <a:spcBef>
                <a:spcPts val="0"/>
              </a:spcBef>
              <a:spcAft>
                <a:spcPts val="0"/>
              </a:spcAft>
              <a:buSzPct val="100000"/>
              <a:buNone/>
            </a:pPr>
            <a:r>
              <a:rPr lang="zh-CN" altLang="en-US" dirty="0">
                <a:solidFill>
                  <a:schemeClr val="accent1">
                    <a:lumMod val="75000"/>
                  </a:schemeClr>
                </a:solidFill>
              </a:rPr>
              <a:t>车道线检测</a:t>
            </a:r>
            <a:endParaRPr lang="zh-CN" altLang="en-US" dirty="0">
              <a:solidFill>
                <a:schemeClr val="accent1">
                  <a:lumMod val="75000"/>
                </a:schemeClr>
              </a:solidFill>
            </a:endParaRPr>
          </a:p>
        </p:txBody>
      </p:sp>
      <p:sp>
        <p:nvSpPr>
          <p:cNvPr id="4" name="文本占位符 1"/>
          <p:cNvSpPr txBox="1"/>
          <p:nvPr>
            <p:custDataLst>
              <p:tags r:id="rId3"/>
            </p:custDataLst>
          </p:nvPr>
        </p:nvSpPr>
        <p:spPr>
          <a:xfrm>
            <a:off x="4944000" y="1354575"/>
            <a:ext cx="2304000" cy="1112400"/>
          </a:xfrm>
          <a:prstGeom prst="rect">
            <a:avLst/>
          </a:prstGeom>
          <a:noFill/>
        </p:spPr>
        <p:txBody>
          <a:bodyPr wrap="square" lIns="91440" tIns="45720" rIns="91440" bIns="45720" rtlCol="0" anchor="ctr" anchorCtr="0">
            <a:normAutofit/>
          </a:bodyPr>
          <a:lstStyle>
            <a:lvl1pPr marL="0" indent="0" algn="ctr" defTabSz="914400" rtl="0" eaLnBrk="1" fontAlgn="auto" latinLnBrk="0" hangingPunct="1">
              <a:lnSpc>
                <a:spcPct val="130000"/>
              </a:lnSpc>
              <a:spcBef>
                <a:spcPts val="0"/>
              </a:spcBef>
              <a:spcAft>
                <a:spcPts val="1000"/>
              </a:spcAft>
              <a:buFont typeface="Arial" panose="020B0604020202020204" pitchFamily="34" charset="0"/>
              <a:buNone/>
              <a:defRPr lang="zh-CN" altLang="en-US" sz="4400" b="1" u="none" strike="noStrike" kern="1200" cap="none" spc="0" normalizeH="0" baseline="0">
                <a:solidFill>
                  <a:schemeClr val="accent1"/>
                </a:solidFill>
                <a:uFillTx/>
                <a:latin typeface="Arial" panose="020B0604020202020204" pitchFamily="34" charset="0"/>
                <a:ea typeface="微软雅黑" panose="020B0503020204020204" charset="-122"/>
                <a:cs typeface="Arial" panose="020B0604020202020204" pitchFamily="34"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lnSpc>
                <a:spcPct val="100000"/>
              </a:lnSpc>
            </a:pPr>
            <a:r>
              <a:rPr lang="en-US" altLang="zh-CN" dirty="0">
                <a:solidFill>
                  <a:schemeClr val="accent1">
                    <a:lumMod val="75000"/>
                  </a:schemeClr>
                </a:solidFill>
              </a:rPr>
              <a:t>2023</a:t>
            </a:r>
            <a:endParaRPr lang="en-US" altLang="zh-CN" dirty="0">
              <a:solidFill>
                <a:schemeClr val="accent1">
                  <a:lumMod val="75000"/>
                </a:schemeClr>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555"/>
              <a:t>算法结构</a:t>
            </a:r>
            <a:endParaRPr lang="zh-CN" altLang="en-US" sz="3555"/>
          </a:p>
        </p:txBody>
      </p:sp>
      <p:sp>
        <p:nvSpPr>
          <p:cNvPr id="8" name="文本占位符 7"/>
          <p:cNvSpPr>
            <a:spLocks noGrp="1"/>
          </p:cNvSpPr>
          <p:nvPr>
            <p:ph type="body" sz="quarter" idx="13"/>
          </p:nvPr>
        </p:nvSpPr>
        <p:spPr>
          <a:xfrm>
            <a:off x="368360" y="1652240"/>
            <a:ext cx="3956400" cy="4093200"/>
          </a:xfrm>
        </p:spPr>
        <p:txBody>
          <a:bodyPr>
            <a:noAutofit/>
          </a:bodyPr>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在给定一组棋盘图像的情况下，计算相机校准矩阵和失真系数。</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对原始图像应用失真校正。</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应用透视变换来校正二进制图像（“鸟瞰图”）。使用颜色变换、渐变等来创建阈值化的二进制图像。</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检测车道像素并进行拟合以找到车道边界。</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确定车道的曲率和车辆相对于中心的位置。</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将检测到的车道边界扭曲回原始图像。</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输出车道边界的视觉显示以及车道曲率和车辆位置的数值估计。</a:t>
            </a:r>
            <a:endParaRPr lang="zh-CN" altLang="en-US">
              <a:latin typeface="微软雅黑" panose="020B0503020204020204" charset="-122"/>
              <a:cs typeface="微软雅黑" panose="020B0503020204020204" charset="-122"/>
            </a:endParaRPr>
          </a:p>
          <a:p>
            <a:endParaRPr lang="zh-CN" altLang="en-US">
              <a:latin typeface="微软雅黑" panose="020B0503020204020204" charset="-122"/>
              <a:cs typeface="微软雅黑" panose="020B0503020204020204" charset="-122"/>
            </a:endParaRPr>
          </a:p>
        </p:txBody>
      </p:sp>
      <p:pic>
        <p:nvPicPr>
          <p:cNvPr id="9" name="图片 8" descr="未命名文件(3)"/>
          <p:cNvPicPr>
            <a:picLocks noChangeAspect="1"/>
          </p:cNvPicPr>
          <p:nvPr/>
        </p:nvPicPr>
        <p:blipFill>
          <a:blip r:embed="rId1"/>
          <a:stretch>
            <a:fillRect/>
          </a:stretch>
        </p:blipFill>
        <p:spPr>
          <a:xfrm>
            <a:off x="4704080" y="770255"/>
            <a:ext cx="7587615" cy="467550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a:t>畸变</a:t>
            </a:r>
            <a:r>
              <a:rPr lang="zh-CN" altLang="en-US"/>
              <a:t>问题</a:t>
            </a:r>
            <a:endParaRPr lang="zh-CN" altLang="en-US"/>
          </a:p>
        </p:txBody>
      </p:sp>
      <p:sp>
        <p:nvSpPr>
          <p:cNvPr id="5" name="文本占位符 4"/>
          <p:cNvSpPr>
            <a:spLocks noGrp="1"/>
          </p:cNvSpPr>
          <p:nvPr>
            <p:ph type="body" sz="quarter" idx="13"/>
          </p:nvPr>
        </p:nvSpPr>
        <p:spPr/>
        <p:txBody>
          <a:bodyPr/>
          <a:p>
            <a:r>
              <a:rPr lang="zh-CN" altLang="en-US" sz="2400"/>
              <a:t>车载摄像机拍摄出的图像存在畸变效果，但人眼难以察觉。使用有畸变的图像做车道线的检测，检测结果的精度将会受到影响，因此进行图像处理的第一步工作就是去畸变。</a:t>
            </a:r>
            <a:endParaRPr lang="zh-CN" altLang="en-US" sz="2400"/>
          </a:p>
        </p:txBody>
      </p:sp>
      <p:pic>
        <p:nvPicPr>
          <p:cNvPr id="7" name="内容占位符 6"/>
          <p:cNvPicPr>
            <a:picLocks noChangeAspect="1"/>
          </p:cNvPicPr>
          <p:nvPr>
            <p:ph sz="quarter" idx="14"/>
            <p:custDataLst>
              <p:tags r:id="rId1"/>
            </p:custDataLst>
          </p:nvPr>
        </p:nvPicPr>
        <p:blipFill>
          <a:blip r:embed="rId2"/>
          <a:stretch>
            <a:fillRect/>
          </a:stretch>
        </p:blipFill>
        <p:spPr>
          <a:xfrm>
            <a:off x="5508625" y="3741420"/>
            <a:ext cx="5788025" cy="2887345"/>
          </a:xfrm>
          <a:prstGeom prst="rect">
            <a:avLst/>
          </a:prstGeom>
        </p:spPr>
      </p:pic>
      <p:pic>
        <p:nvPicPr>
          <p:cNvPr id="102" name="图片 101"/>
          <p:cNvPicPr/>
          <p:nvPr>
            <p:custDataLst>
              <p:tags r:id="rId3"/>
            </p:custDataLst>
          </p:nvPr>
        </p:nvPicPr>
        <p:blipFill>
          <a:blip r:embed="rId4"/>
          <a:stretch>
            <a:fillRect/>
          </a:stretch>
        </p:blipFill>
        <p:spPr>
          <a:xfrm>
            <a:off x="5448300" y="603250"/>
            <a:ext cx="5847715" cy="2997835"/>
          </a:xfrm>
          <a:prstGeom prst="rect">
            <a:avLst/>
          </a:prstGeom>
          <a:noFill/>
          <a:ln w="9525">
            <a:noFill/>
          </a:ln>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pPr algn="ctr"/>
            <a:r>
              <a:rPr lang="zh-CN" altLang="en-US"/>
              <a:t>畸变失真</a:t>
            </a:r>
            <a:r>
              <a:rPr lang="zh-CN" altLang="en-US"/>
              <a:t>校正</a:t>
            </a:r>
            <a:endParaRPr lang="zh-CN" altLang="en-US"/>
          </a:p>
        </p:txBody>
      </p:sp>
      <p:sp>
        <p:nvSpPr>
          <p:cNvPr id="5" name="文本占位符 4"/>
          <p:cNvSpPr>
            <a:spLocks noGrp="1"/>
          </p:cNvSpPr>
          <p:nvPr>
            <p:ph type="body" sz="quarter" idx="13"/>
          </p:nvPr>
        </p:nvSpPr>
        <p:spPr/>
        <p:txBody>
          <a:bodyPr>
            <a:noAutofit/>
          </a:bodyPr>
          <a:p>
            <a:r>
              <a:rPr lang="zh-CN" altLang="en-US" sz="1100"/>
              <a:t>摄像机标定是通过对已知的形状进行拍照，通过计算该形状在真实世界中位置与在图像中位置的偏差量，进而用这个偏差量去修正其他畸变图像的技术。</a:t>
            </a:r>
            <a:endParaRPr lang="zh-CN" altLang="en-US" sz="1100"/>
          </a:p>
          <a:p>
            <a:r>
              <a:rPr lang="zh-CN" altLang="en-US" sz="1100"/>
              <a:t>原则上，可以选用任何的已知形状去校准摄像机，不过业内的标定方法都是基于棋盘格的。因为它具备规则的、高对比度图案，能非常方便地自动化检测各个棋盘格的交点，十分适合标定摄像机的标定工作。如下图所示为标准的7行10列的棋盘格。</a:t>
            </a:r>
            <a:endParaRPr lang="zh-CN" altLang="en-US" sz="1100"/>
          </a:p>
          <a:p>
            <a:r>
              <a:rPr lang="zh-CN" altLang="en-US" sz="1100"/>
              <a:t>OpenCV库为摄像机标定提供了函数cv2.findChessboardCorners()，它能自动地检测棋盘格内4个棋盘格的交点。获取交点的检测结果后，使用函数cv2.calibrateCamera()即可得到相机的畸变系数。为了使摄像机标定得到的畸变系数更加准确，我们使用车载摄像机从不同的角度拍摄20张棋盘格，将所有的交点检测结果保存，再进行畸变系数的的计算。随后，使用OpenCV提供的函数cv2.undistort()，传入刚刚计算得到的畸变参数，即可将畸变的图像进行畸变修正处理。</a:t>
            </a:r>
            <a:endParaRPr lang="zh-CN" altLang="en-US" sz="1100"/>
          </a:p>
        </p:txBody>
      </p:sp>
      <p:pic>
        <p:nvPicPr>
          <p:cNvPr id="103" name="图片 102"/>
          <p:cNvPicPr/>
          <p:nvPr/>
        </p:nvPicPr>
        <p:blipFill>
          <a:blip r:embed="rId1"/>
          <a:stretch>
            <a:fillRect/>
          </a:stretch>
        </p:blipFill>
        <p:spPr>
          <a:xfrm>
            <a:off x="5081270" y="177800"/>
            <a:ext cx="4029710" cy="2157730"/>
          </a:xfrm>
          <a:prstGeom prst="rect">
            <a:avLst/>
          </a:prstGeom>
          <a:noFill/>
          <a:ln w="9525">
            <a:noFill/>
          </a:ln>
        </p:spPr>
      </p:pic>
      <p:pic>
        <p:nvPicPr>
          <p:cNvPr id="9" name="图片 8"/>
          <p:cNvPicPr>
            <a:picLocks noChangeAspect="1"/>
          </p:cNvPicPr>
          <p:nvPr>
            <p:custDataLst>
              <p:tags r:id="rId2"/>
            </p:custDataLst>
          </p:nvPr>
        </p:nvPicPr>
        <p:blipFill>
          <a:blip r:embed="rId3"/>
          <a:stretch>
            <a:fillRect/>
          </a:stretch>
        </p:blipFill>
        <p:spPr>
          <a:xfrm>
            <a:off x="5081270" y="2611755"/>
            <a:ext cx="6466205" cy="3246120"/>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a:t>透视</a:t>
            </a:r>
            <a:r>
              <a:rPr lang="zh-CN" altLang="en-US"/>
              <a:t>变换</a:t>
            </a:r>
            <a:endParaRPr lang="zh-CN" altLang="en-US"/>
          </a:p>
        </p:txBody>
      </p:sp>
      <p:sp>
        <p:nvSpPr>
          <p:cNvPr id="5" name="文本占位符 4"/>
          <p:cNvSpPr>
            <a:spLocks noGrp="1"/>
          </p:cNvSpPr>
          <p:nvPr>
            <p:ph type="body" sz="quarter" idx="13"/>
          </p:nvPr>
        </p:nvSpPr>
        <p:spPr/>
        <p:txBody>
          <a:bodyPr/>
          <a:p>
            <a:r>
              <a:rPr lang="zh-CN" altLang="en-US"/>
              <a:t>透视变换是指利用透视中心、像点、目标点三点共线的条件，按透视旋转定律使承影面绕迹线旋转某一角度，破坏原有的投影光线束，仍能保持承影面上投影几何图形不变的变换。</a:t>
            </a:r>
            <a:endParaRPr lang="zh-CN" altLang="en-US"/>
          </a:p>
        </p:txBody>
      </p:sp>
      <p:pic>
        <p:nvPicPr>
          <p:cNvPr id="104" name="图片 103"/>
          <p:cNvPicPr/>
          <p:nvPr/>
        </p:nvPicPr>
        <p:blipFill>
          <a:blip r:embed="rId1"/>
          <a:stretch>
            <a:fillRect/>
          </a:stretch>
        </p:blipFill>
        <p:spPr>
          <a:xfrm>
            <a:off x="4979670" y="198755"/>
            <a:ext cx="3048000" cy="2286000"/>
          </a:xfrm>
          <a:prstGeom prst="rect">
            <a:avLst/>
          </a:prstGeom>
          <a:noFill/>
          <a:ln w="9525">
            <a:noFill/>
          </a:ln>
        </p:spPr>
      </p:pic>
      <p:pic>
        <p:nvPicPr>
          <p:cNvPr id="105" name="图片 104"/>
          <p:cNvPicPr/>
          <p:nvPr/>
        </p:nvPicPr>
        <p:blipFill>
          <a:blip r:embed="rId2"/>
          <a:stretch>
            <a:fillRect/>
          </a:stretch>
        </p:blipFill>
        <p:spPr>
          <a:xfrm>
            <a:off x="9341485" y="79693"/>
            <a:ext cx="2114550" cy="2524125"/>
          </a:xfrm>
          <a:prstGeom prst="rect">
            <a:avLst/>
          </a:prstGeom>
          <a:noFill/>
          <a:ln w="9525">
            <a:noFill/>
          </a:ln>
        </p:spPr>
      </p:pic>
      <p:cxnSp>
        <p:nvCxnSpPr>
          <p:cNvPr id="7" name="直接箭头连接符 6"/>
          <p:cNvCxnSpPr/>
          <p:nvPr/>
        </p:nvCxnSpPr>
        <p:spPr>
          <a:xfrm flipV="1">
            <a:off x="8117840" y="1369695"/>
            <a:ext cx="108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6" name="图片 105"/>
          <p:cNvPicPr/>
          <p:nvPr/>
        </p:nvPicPr>
        <p:blipFill>
          <a:blip r:embed="rId3"/>
          <a:stretch>
            <a:fillRect/>
          </a:stretch>
        </p:blipFill>
        <p:spPr>
          <a:xfrm>
            <a:off x="7071678" y="2714308"/>
            <a:ext cx="2962275" cy="1971675"/>
          </a:xfrm>
          <a:prstGeom prst="rect">
            <a:avLst/>
          </a:prstGeom>
          <a:noFill/>
          <a:ln w="9525">
            <a:noFill/>
          </a:ln>
        </p:spPr>
      </p:pic>
      <p:pic>
        <p:nvPicPr>
          <p:cNvPr id="107" name="图片 106"/>
          <p:cNvPicPr/>
          <p:nvPr>
            <p:custDataLst>
              <p:tags r:id="rId4"/>
            </p:custDataLst>
          </p:nvPr>
        </p:nvPicPr>
        <p:blipFill>
          <a:blip r:embed="rId5"/>
          <a:stretch>
            <a:fillRect/>
          </a:stretch>
        </p:blipFill>
        <p:spPr>
          <a:xfrm>
            <a:off x="4758690" y="4796790"/>
            <a:ext cx="6858000" cy="2076450"/>
          </a:xfrm>
          <a:prstGeom prst="rect">
            <a:avLst/>
          </a:prstGeom>
          <a:noFill/>
          <a:ln w="9525">
            <a:noFill/>
          </a:ln>
        </p:spPr>
      </p:pic>
      <p:pic>
        <p:nvPicPr>
          <p:cNvPr id="8" name="图片 7"/>
          <p:cNvPicPr>
            <a:picLocks noChangeAspect="1"/>
          </p:cNvPicPr>
          <p:nvPr>
            <p:custDataLst>
              <p:tags r:id="rId6"/>
            </p:custDataLst>
          </p:nvPr>
        </p:nvPicPr>
        <p:blipFill>
          <a:blip r:embed="rId7"/>
          <a:stretch>
            <a:fillRect/>
          </a:stretch>
        </p:blipFill>
        <p:spPr>
          <a:xfrm>
            <a:off x="137795" y="3991610"/>
            <a:ext cx="4382770" cy="212217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a:t>直方图统计</a:t>
            </a:r>
            <a:r>
              <a:rPr lang="zh-CN" altLang="en-US"/>
              <a:t>拟合</a:t>
            </a:r>
            <a:endParaRPr lang="zh-CN" altLang="en-US"/>
          </a:p>
        </p:txBody>
      </p:sp>
      <p:sp>
        <p:nvSpPr>
          <p:cNvPr id="5" name="文本占位符 4"/>
          <p:cNvSpPr>
            <a:spLocks noGrp="1"/>
          </p:cNvSpPr>
          <p:nvPr>
            <p:ph type="body" sz="quarter" idx="13"/>
          </p:nvPr>
        </p:nvSpPr>
        <p:spPr/>
        <p:txBody>
          <a:bodyPr/>
          <a:p>
            <a:r>
              <a:rPr lang="zh-CN" altLang="en-US"/>
              <a:t>通过统计直方图上每一列的点数和，来计算得出最合适和</a:t>
            </a:r>
            <a:r>
              <a:rPr lang="zh-CN" altLang="en-US"/>
              <a:t>直线。</a:t>
            </a:r>
            <a:endParaRPr lang="zh-CN" altLang="en-US"/>
          </a:p>
          <a:p>
            <a:r>
              <a:rPr lang="zh-CN" altLang="en-US"/>
              <a:t>计算公式如</a:t>
            </a:r>
            <a:r>
              <a:rPr lang="zh-CN" altLang="en-US"/>
              <a:t>下图：</a:t>
            </a:r>
            <a:endParaRPr lang="zh-CN" altLang="en-US"/>
          </a:p>
        </p:txBody>
      </p:sp>
      <p:pic>
        <p:nvPicPr>
          <p:cNvPr id="109" name="图片 108"/>
          <p:cNvPicPr/>
          <p:nvPr>
            <p:custDataLst>
              <p:tags r:id="rId1"/>
            </p:custDataLst>
          </p:nvPr>
        </p:nvPicPr>
        <p:blipFill>
          <a:blip r:embed="rId2"/>
          <a:stretch>
            <a:fillRect/>
          </a:stretch>
        </p:blipFill>
        <p:spPr>
          <a:xfrm>
            <a:off x="4671695" y="195580"/>
            <a:ext cx="3860165" cy="2497455"/>
          </a:xfrm>
          <a:prstGeom prst="rect">
            <a:avLst/>
          </a:prstGeom>
          <a:noFill/>
          <a:ln w="9525">
            <a:noFill/>
          </a:ln>
        </p:spPr>
      </p:pic>
      <p:pic>
        <p:nvPicPr>
          <p:cNvPr id="110" name="图片 109"/>
          <p:cNvPicPr/>
          <p:nvPr>
            <p:custDataLst>
              <p:tags r:id="rId3"/>
            </p:custDataLst>
          </p:nvPr>
        </p:nvPicPr>
        <p:blipFill>
          <a:blip r:embed="rId4"/>
          <a:stretch>
            <a:fillRect/>
          </a:stretch>
        </p:blipFill>
        <p:spPr>
          <a:xfrm>
            <a:off x="8574405" y="368300"/>
            <a:ext cx="3617595" cy="1907540"/>
          </a:xfrm>
          <a:prstGeom prst="rect">
            <a:avLst/>
          </a:prstGeom>
          <a:noFill/>
          <a:ln w="9525">
            <a:noFill/>
          </a:ln>
        </p:spPr>
      </p:pic>
      <p:pic>
        <p:nvPicPr>
          <p:cNvPr id="7" name="图片 6"/>
          <p:cNvPicPr>
            <a:picLocks noChangeAspect="1"/>
          </p:cNvPicPr>
          <p:nvPr>
            <p:custDataLst>
              <p:tags r:id="rId5"/>
            </p:custDataLst>
          </p:nvPr>
        </p:nvPicPr>
        <p:blipFill>
          <a:blip r:embed="rId6"/>
          <a:stretch>
            <a:fillRect/>
          </a:stretch>
        </p:blipFill>
        <p:spPr>
          <a:xfrm>
            <a:off x="4671695" y="2978150"/>
            <a:ext cx="7452995" cy="356933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0" y="4099560"/>
            <a:ext cx="4634230" cy="890270"/>
          </a:xfrm>
          <a:prstGeom prst="rect">
            <a:avLst/>
          </a:prstGeom>
        </p:spPr>
      </p:pic>
    </p:spTree>
    <p:custDataLst>
      <p:tags r:id="rId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标题 13"/>
          <p:cNvSpPr>
            <a:spLocks noGrp="1"/>
          </p:cNvSpPr>
          <p:nvPr>
            <p:ph type="title"/>
          </p:nvPr>
        </p:nvSpPr>
        <p:spPr/>
        <p:txBody>
          <a:bodyPr>
            <a:normAutofit fontScale="90000"/>
          </a:bodyPr>
          <a:p>
            <a:r>
              <a:rPr lang="zh-CN" altLang="en-US"/>
              <a:t>已实现</a:t>
            </a:r>
            <a:r>
              <a:rPr lang="zh-CN" altLang="en-US"/>
              <a:t>情况</a:t>
            </a:r>
            <a:endParaRPr lang="zh-CN" altLang="en-US"/>
          </a:p>
        </p:txBody>
      </p:sp>
      <p:sp>
        <p:nvSpPr>
          <p:cNvPr id="15" name="内容占位符 14"/>
          <p:cNvSpPr>
            <a:spLocks noGrp="1"/>
          </p:cNvSpPr>
          <p:nvPr>
            <p:ph sz="half" idx="1"/>
          </p:nvPr>
        </p:nvSpPr>
        <p:spPr>
          <a:xfrm>
            <a:off x="669925" y="952500"/>
            <a:ext cx="5283200" cy="1390650"/>
          </a:xfrm>
        </p:spPr>
        <p:txBody>
          <a:bodyPr/>
          <a:p>
            <a:r>
              <a:rPr lang="zh-CN" altLang="en-US" sz="2400"/>
              <a:t>视野清晰，车道线清晰可见。</a:t>
            </a:r>
            <a:endParaRPr lang="zh-CN" altLang="en-US" sz="2400"/>
          </a:p>
        </p:txBody>
      </p:sp>
      <p:pic>
        <p:nvPicPr>
          <p:cNvPr id="6" name="图片 5" descr="1"/>
          <p:cNvPicPr>
            <a:picLocks noChangeAspect="1"/>
          </p:cNvPicPr>
          <p:nvPr/>
        </p:nvPicPr>
        <p:blipFill>
          <a:blip r:embed="rId1"/>
          <a:stretch>
            <a:fillRect/>
          </a:stretch>
        </p:blipFill>
        <p:spPr>
          <a:xfrm>
            <a:off x="669925" y="2522855"/>
            <a:ext cx="5372100" cy="3104515"/>
          </a:xfrm>
          <a:prstGeom prst="rect">
            <a:avLst/>
          </a:prstGeom>
        </p:spPr>
      </p:pic>
      <p:pic>
        <p:nvPicPr>
          <p:cNvPr id="7" name="图片 6" descr="7"/>
          <p:cNvPicPr>
            <a:picLocks noChangeAspect="1"/>
          </p:cNvPicPr>
          <p:nvPr/>
        </p:nvPicPr>
        <p:blipFill>
          <a:blip r:embed="rId2"/>
          <a:stretch>
            <a:fillRect/>
          </a:stretch>
        </p:blipFill>
        <p:spPr>
          <a:xfrm>
            <a:off x="6572885" y="2522855"/>
            <a:ext cx="5518785" cy="310451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已实现情况</a:t>
            </a:r>
            <a:endParaRPr lang="zh-CN" altLang="en-US"/>
          </a:p>
        </p:txBody>
      </p:sp>
      <p:sp>
        <p:nvSpPr>
          <p:cNvPr id="3" name="内容占位符 2"/>
          <p:cNvSpPr>
            <a:spLocks noGrp="1"/>
          </p:cNvSpPr>
          <p:nvPr>
            <p:ph idx="1"/>
          </p:nvPr>
        </p:nvSpPr>
        <p:spPr/>
        <p:txBody>
          <a:bodyPr/>
          <a:p>
            <a:r>
              <a:rPr lang="zh-CN" altLang="en-US" sz="2400"/>
              <a:t>有阴影遮挡但仍能看清车道线</a:t>
            </a:r>
            <a:endParaRPr lang="zh-CN" altLang="en-US" sz="2400"/>
          </a:p>
        </p:txBody>
      </p:sp>
      <p:pic>
        <p:nvPicPr>
          <p:cNvPr id="4" name="图片 3" descr="3"/>
          <p:cNvPicPr>
            <a:picLocks noChangeAspect="1"/>
          </p:cNvPicPr>
          <p:nvPr/>
        </p:nvPicPr>
        <p:blipFill>
          <a:blip r:embed="rId1"/>
          <a:stretch>
            <a:fillRect/>
          </a:stretch>
        </p:blipFill>
        <p:spPr>
          <a:xfrm>
            <a:off x="669925" y="1965325"/>
            <a:ext cx="5203825" cy="3274695"/>
          </a:xfrm>
          <a:prstGeom prst="rect">
            <a:avLst/>
          </a:prstGeom>
        </p:spPr>
      </p:pic>
      <p:pic>
        <p:nvPicPr>
          <p:cNvPr id="5" name="图片 4" descr="9"/>
          <p:cNvPicPr>
            <a:picLocks noChangeAspect="1"/>
          </p:cNvPicPr>
          <p:nvPr/>
        </p:nvPicPr>
        <p:blipFill>
          <a:blip r:embed="rId2"/>
          <a:stretch>
            <a:fillRect/>
          </a:stretch>
        </p:blipFill>
        <p:spPr>
          <a:xfrm>
            <a:off x="6370955" y="1965325"/>
            <a:ext cx="5821045" cy="3274060"/>
          </a:xfrm>
          <a:prstGeom prst="rect">
            <a:avLst/>
          </a:prstGeom>
        </p:spPr>
      </p:pic>
      <p:cxnSp>
        <p:nvCxnSpPr>
          <p:cNvPr id="6" name="直接箭头连接符 5"/>
          <p:cNvCxnSpPr>
            <a:stCxn id="4" idx="3"/>
            <a:endCxn id="5" idx="1"/>
          </p:cNvCxnSpPr>
          <p:nvPr/>
        </p:nvCxnSpPr>
        <p:spPr>
          <a:xfrm flipV="1">
            <a:off x="5873750" y="3602355"/>
            <a:ext cx="49720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未实现</a:t>
            </a:r>
            <a:r>
              <a:rPr lang="zh-CN" altLang="en-US"/>
              <a:t>情况</a:t>
            </a:r>
            <a:endParaRPr lang="zh-CN" altLang="en-US"/>
          </a:p>
        </p:txBody>
      </p:sp>
      <p:sp>
        <p:nvSpPr>
          <p:cNvPr id="3" name="内容占位符 2"/>
          <p:cNvSpPr>
            <a:spLocks noGrp="1"/>
          </p:cNvSpPr>
          <p:nvPr>
            <p:ph idx="1"/>
          </p:nvPr>
        </p:nvSpPr>
        <p:spPr/>
        <p:txBody>
          <a:bodyPr/>
          <a:p>
            <a:r>
              <a:rPr lang="zh-CN" altLang="en-US" sz="2000"/>
              <a:t>阴影遮挡严重，车道线几乎完全被遮蔽。</a:t>
            </a:r>
            <a:endParaRPr lang="zh-CN" altLang="en-US" sz="2000"/>
          </a:p>
        </p:txBody>
      </p:sp>
      <p:pic>
        <p:nvPicPr>
          <p:cNvPr id="8" name="图片 7" descr="2"/>
          <p:cNvPicPr>
            <a:picLocks noChangeAspect="1"/>
          </p:cNvPicPr>
          <p:nvPr>
            <p:custDataLst>
              <p:tags r:id="rId1"/>
            </p:custDataLst>
          </p:nvPr>
        </p:nvPicPr>
        <p:blipFill>
          <a:blip r:embed="rId2"/>
          <a:stretch>
            <a:fillRect/>
          </a:stretch>
        </p:blipFill>
        <p:spPr>
          <a:xfrm>
            <a:off x="669925" y="2013585"/>
            <a:ext cx="7026275" cy="3952240"/>
          </a:xfrm>
          <a:prstGeom prst="rect">
            <a:avLst/>
          </a:prstGeom>
        </p:spPr>
      </p:pic>
      <p:cxnSp>
        <p:nvCxnSpPr>
          <p:cNvPr id="13" name="直接箭头连接符 12"/>
          <p:cNvCxnSpPr/>
          <p:nvPr>
            <p:custDataLst>
              <p:tags r:id="rId3"/>
            </p:custDataLst>
          </p:nvPr>
        </p:nvCxnSpPr>
        <p:spPr>
          <a:xfrm>
            <a:off x="7696200" y="3769360"/>
            <a:ext cx="1765300" cy="9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乘号 13"/>
          <p:cNvSpPr/>
          <p:nvPr>
            <p:custDataLst>
              <p:tags r:id="rId4"/>
            </p:custDataLst>
          </p:nvPr>
        </p:nvSpPr>
        <p:spPr>
          <a:xfrm>
            <a:off x="9180195" y="3301365"/>
            <a:ext cx="2109470" cy="168402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未实现情况</a:t>
            </a:r>
            <a:endParaRPr lang="zh-CN" altLang="en-US"/>
          </a:p>
        </p:txBody>
      </p:sp>
      <p:sp>
        <p:nvSpPr>
          <p:cNvPr id="3" name="内容占位符 2"/>
          <p:cNvSpPr>
            <a:spLocks noGrp="1"/>
          </p:cNvSpPr>
          <p:nvPr>
            <p:ph idx="1"/>
          </p:nvPr>
        </p:nvSpPr>
        <p:spPr>
          <a:xfrm>
            <a:off x="669925" y="884555"/>
            <a:ext cx="2948305" cy="5456555"/>
          </a:xfrm>
        </p:spPr>
        <p:txBody>
          <a:bodyPr/>
          <a:p>
            <a:r>
              <a:rPr lang="zh-CN" altLang="en-US" sz="2400"/>
              <a:t>车道线被车辆遮挡</a:t>
            </a:r>
            <a:endParaRPr lang="zh-CN" altLang="en-US" sz="2400"/>
          </a:p>
          <a:p>
            <a:endParaRPr lang="zh-CN" altLang="en-US" sz="2400"/>
          </a:p>
          <a:p>
            <a:endParaRPr lang="zh-CN" altLang="en-US" sz="2400"/>
          </a:p>
          <a:p>
            <a:endParaRPr lang="zh-CN" altLang="en-US" sz="2400"/>
          </a:p>
          <a:p>
            <a:endParaRPr lang="zh-CN" altLang="en-US" sz="2400"/>
          </a:p>
          <a:p>
            <a:r>
              <a:rPr lang="zh-CN" altLang="en-US" sz="2400"/>
              <a:t>车道线</a:t>
            </a:r>
            <a:r>
              <a:rPr lang="zh-CN" altLang="en-US" sz="2400"/>
              <a:t>被雾气遮挡</a:t>
            </a:r>
            <a:endParaRPr lang="zh-CN" altLang="en-US" sz="2400"/>
          </a:p>
        </p:txBody>
      </p:sp>
      <p:pic>
        <p:nvPicPr>
          <p:cNvPr id="4" name="图片 3" descr="5"/>
          <p:cNvPicPr>
            <a:picLocks noChangeAspect="1"/>
          </p:cNvPicPr>
          <p:nvPr/>
        </p:nvPicPr>
        <p:blipFill>
          <a:blip r:embed="rId1"/>
          <a:stretch>
            <a:fillRect/>
          </a:stretch>
        </p:blipFill>
        <p:spPr>
          <a:xfrm>
            <a:off x="3618865" y="1335405"/>
            <a:ext cx="4876800" cy="2349500"/>
          </a:xfrm>
          <a:prstGeom prst="rect">
            <a:avLst/>
          </a:prstGeom>
        </p:spPr>
      </p:pic>
      <p:pic>
        <p:nvPicPr>
          <p:cNvPr id="7" name="图片 6" descr="test7"/>
          <p:cNvPicPr>
            <a:picLocks noChangeAspect="1"/>
          </p:cNvPicPr>
          <p:nvPr/>
        </p:nvPicPr>
        <p:blipFill>
          <a:blip r:embed="rId2"/>
          <a:stretch>
            <a:fillRect/>
          </a:stretch>
        </p:blipFill>
        <p:spPr>
          <a:xfrm>
            <a:off x="3618865" y="3774440"/>
            <a:ext cx="4876800" cy="2687955"/>
          </a:xfrm>
          <a:prstGeom prst="rect">
            <a:avLst/>
          </a:prstGeom>
        </p:spPr>
      </p:pic>
      <p:cxnSp>
        <p:nvCxnSpPr>
          <p:cNvPr id="8" name="直接箭头连接符 7"/>
          <p:cNvCxnSpPr/>
          <p:nvPr/>
        </p:nvCxnSpPr>
        <p:spPr>
          <a:xfrm flipV="1">
            <a:off x="8495665" y="5063490"/>
            <a:ext cx="127762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乘号 8"/>
          <p:cNvSpPr/>
          <p:nvPr/>
        </p:nvSpPr>
        <p:spPr>
          <a:xfrm>
            <a:off x="9773285" y="4372610"/>
            <a:ext cx="1600200" cy="137223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custDataLst>
              <p:tags r:id="rId3"/>
            </p:custDataLst>
          </p:nvPr>
        </p:nvCxnSpPr>
        <p:spPr>
          <a:xfrm flipV="1">
            <a:off x="8495665" y="2124075"/>
            <a:ext cx="127762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乘号 10"/>
          <p:cNvSpPr/>
          <p:nvPr>
            <p:custDataLst>
              <p:tags r:id="rId4"/>
            </p:custDataLst>
          </p:nvPr>
        </p:nvSpPr>
        <p:spPr>
          <a:xfrm>
            <a:off x="9773285" y="1443355"/>
            <a:ext cx="1600200" cy="137223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a:sym typeface="+mn-ea"/>
              </a:rPr>
              <a:t>未实现情况</a:t>
            </a:r>
            <a:endParaRPr lang="zh-CN" altLang="en-US"/>
          </a:p>
        </p:txBody>
      </p:sp>
      <p:sp>
        <p:nvSpPr>
          <p:cNvPr id="5" name="内容占位符 4"/>
          <p:cNvSpPr>
            <a:spLocks noGrp="1"/>
          </p:cNvSpPr>
          <p:nvPr>
            <p:ph idx="1"/>
          </p:nvPr>
        </p:nvSpPr>
        <p:spPr/>
        <p:txBody>
          <a:bodyPr/>
          <a:p>
            <a:r>
              <a:rPr lang="zh-CN" altLang="en-US" sz="2400"/>
              <a:t>弯道弯度太大，车道线无法准确识别。</a:t>
            </a:r>
            <a:endParaRPr lang="zh-CN" altLang="en-US" sz="2400"/>
          </a:p>
        </p:txBody>
      </p:sp>
      <p:pic>
        <p:nvPicPr>
          <p:cNvPr id="6" name="图片 5" descr="4"/>
          <p:cNvPicPr>
            <a:picLocks noChangeAspect="1"/>
          </p:cNvPicPr>
          <p:nvPr/>
        </p:nvPicPr>
        <p:blipFill>
          <a:blip r:embed="rId1"/>
          <a:stretch>
            <a:fillRect/>
          </a:stretch>
        </p:blipFill>
        <p:spPr>
          <a:xfrm>
            <a:off x="2048510" y="2651125"/>
            <a:ext cx="5442585" cy="3061335"/>
          </a:xfrm>
          <a:prstGeom prst="rect">
            <a:avLst/>
          </a:prstGeom>
        </p:spPr>
      </p:pic>
      <p:cxnSp>
        <p:nvCxnSpPr>
          <p:cNvPr id="7" name="直接箭头连接符 6"/>
          <p:cNvCxnSpPr/>
          <p:nvPr/>
        </p:nvCxnSpPr>
        <p:spPr>
          <a:xfrm>
            <a:off x="7524750" y="4371340"/>
            <a:ext cx="1302385"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乘号 7"/>
          <p:cNvSpPr/>
          <p:nvPr/>
        </p:nvSpPr>
        <p:spPr>
          <a:xfrm>
            <a:off x="8375015" y="3115310"/>
            <a:ext cx="2110105" cy="251523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2048510" y="5972810"/>
            <a:ext cx="4064000" cy="368300"/>
          </a:xfrm>
          <a:prstGeom prst="rect">
            <a:avLst/>
          </a:prstGeom>
          <a:noFill/>
        </p:spPr>
        <p:txBody>
          <a:bodyPr wrap="square" rtlCol="0">
            <a:spAutoFit/>
          </a:bodyPr>
          <a:p>
            <a:r>
              <a:rPr lang="zh-CN" altLang="en-US"/>
              <a:t>后续将继续学习并</a:t>
            </a:r>
            <a:r>
              <a:rPr lang="zh-CN" altLang="en-US"/>
              <a:t>优化代码</a:t>
            </a:r>
            <a:endParaRPr lang="zh-CN" alt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
          <p:cNvSpPr txBox="1"/>
          <p:nvPr>
            <p:custDataLst>
              <p:tags r:id="rId1"/>
            </p:custDataLst>
          </p:nvPr>
        </p:nvSpPr>
        <p:spPr>
          <a:xfrm>
            <a:off x="1764665" y="1591507"/>
            <a:ext cx="608965" cy="583565"/>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20204" pitchFamily="34" charset="0"/>
                <a:ea typeface="微软雅黑" panose="020B0503020204020204" charset="-122"/>
                <a:sym typeface="Arial" panose="020B0604020202020204" pitchFamily="34" charset="0"/>
              </a:rPr>
              <a:t>1.</a:t>
            </a:r>
            <a:endParaRPr lang="en-US" altLang="zh-CN" sz="32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1" name="文本框 30"/>
          <p:cNvSpPr txBox="1"/>
          <p:nvPr>
            <p:custDataLst>
              <p:tags r:id="rId2"/>
            </p:custDataLst>
          </p:nvPr>
        </p:nvSpPr>
        <p:spPr bwMode="auto">
          <a:xfrm>
            <a:off x="2425065" y="1447997"/>
            <a:ext cx="3125470" cy="87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a:bodyPr>
          <a:lstStyle/>
          <a:p>
            <a:pPr fontAlgn="auto">
              <a:spcBef>
                <a:spcPct val="0"/>
              </a:spcBef>
            </a:pP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成员及</a:t>
            </a: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分工</a:t>
            </a:r>
            <a:endPar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7" name="文本框 5"/>
          <p:cNvSpPr txBox="1"/>
          <p:nvPr>
            <p:custDataLst>
              <p:tags r:id="rId3"/>
            </p:custDataLst>
          </p:nvPr>
        </p:nvSpPr>
        <p:spPr>
          <a:xfrm>
            <a:off x="1764665" y="2818770"/>
            <a:ext cx="608965" cy="583565"/>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20204" pitchFamily="34" charset="0"/>
                <a:ea typeface="微软雅黑" panose="020B0503020204020204" charset="-122"/>
                <a:sym typeface="Arial" panose="020B0604020202020204" pitchFamily="34" charset="0"/>
              </a:rPr>
              <a:t>2.</a:t>
            </a:r>
            <a:endParaRPr lang="en-US" altLang="zh-CN" sz="32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3" name="文本框 32"/>
          <p:cNvSpPr txBox="1"/>
          <p:nvPr>
            <p:custDataLst>
              <p:tags r:id="rId4"/>
            </p:custDataLst>
          </p:nvPr>
        </p:nvSpPr>
        <p:spPr bwMode="auto">
          <a:xfrm>
            <a:off x="2425065" y="2675260"/>
            <a:ext cx="3125470" cy="87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a:bodyPr>
          <a:lstStyle/>
          <a:p>
            <a:pPr fontAlgn="auto">
              <a:spcBef>
                <a:spcPct val="0"/>
              </a:spcBef>
            </a:pP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简单版本车道线</a:t>
            </a: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识别</a:t>
            </a:r>
            <a:endPar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8" name="文本框 5"/>
          <p:cNvSpPr txBox="1"/>
          <p:nvPr>
            <p:custDataLst>
              <p:tags r:id="rId5"/>
            </p:custDataLst>
          </p:nvPr>
        </p:nvSpPr>
        <p:spPr>
          <a:xfrm>
            <a:off x="1764665" y="4074159"/>
            <a:ext cx="608965" cy="583565"/>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20204" pitchFamily="34" charset="0"/>
                <a:ea typeface="微软雅黑" panose="020B0503020204020204" charset="-122"/>
                <a:sym typeface="Arial" panose="020B0604020202020204" pitchFamily="34" charset="0"/>
              </a:rPr>
              <a:t>3.</a:t>
            </a:r>
            <a:endParaRPr lang="en-US" altLang="zh-CN" sz="32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4" name="文本框 33"/>
          <p:cNvSpPr txBox="1"/>
          <p:nvPr>
            <p:custDataLst>
              <p:tags r:id="rId6"/>
            </p:custDataLst>
          </p:nvPr>
        </p:nvSpPr>
        <p:spPr bwMode="auto">
          <a:xfrm>
            <a:off x="2425065" y="3930649"/>
            <a:ext cx="3125470" cy="87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a:bodyPr>
          <a:lstStyle/>
          <a:p>
            <a:pPr fontAlgn="auto">
              <a:spcBef>
                <a:spcPct val="0"/>
              </a:spcBef>
            </a:pP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较先进车道线</a:t>
            </a: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算法</a:t>
            </a:r>
            <a:endPar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9" name="文本框 5"/>
          <p:cNvSpPr txBox="1"/>
          <p:nvPr>
            <p:custDataLst>
              <p:tags r:id="rId7"/>
            </p:custDataLst>
          </p:nvPr>
        </p:nvSpPr>
        <p:spPr>
          <a:xfrm>
            <a:off x="1764665" y="5329555"/>
            <a:ext cx="608965" cy="583565"/>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20204" pitchFamily="34" charset="0"/>
                <a:ea typeface="微软雅黑" panose="020B0503020204020204" charset="-122"/>
                <a:sym typeface="Arial" panose="020B0604020202020204" pitchFamily="34" charset="0"/>
              </a:rPr>
              <a:t>4.</a:t>
            </a:r>
            <a:endParaRPr lang="en-US" altLang="zh-CN" sz="32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6" name="文本框 35"/>
          <p:cNvSpPr txBox="1"/>
          <p:nvPr>
            <p:custDataLst>
              <p:tags r:id="rId8"/>
            </p:custDataLst>
          </p:nvPr>
        </p:nvSpPr>
        <p:spPr bwMode="auto">
          <a:xfrm>
            <a:off x="2425065" y="5186045"/>
            <a:ext cx="3125470" cy="87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a:bodyPr>
          <a:lstStyle/>
          <a:p>
            <a:pPr fontAlgn="auto">
              <a:spcBef>
                <a:spcPct val="0"/>
              </a:spcBef>
            </a:pP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实验</a:t>
            </a:r>
            <a:r>
              <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结果</a:t>
            </a:r>
            <a:endParaRPr lang="zh-CN" altLang="en-US" sz="2000"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custDataLst>
              <p:tags r:id="rId9"/>
            </p:custDataLst>
          </p:nvPr>
        </p:nvSpPr>
        <p:spPr>
          <a:xfrm>
            <a:off x="2468602" y="598488"/>
            <a:ext cx="1733550" cy="706755"/>
          </a:xfrm>
          <a:prstGeom prst="rect">
            <a:avLst/>
          </a:prstGeom>
          <a:noFill/>
        </p:spPr>
        <p:txBody>
          <a:bodyPr wrap="square" lIns="90000" bIns="0" rtlCol="0" anchor="b" anchorCtr="0">
            <a:normAutofit/>
          </a:bodyPr>
          <a:lstStyle>
            <a:defPPr>
              <a:defRPr lang="zh-CN"/>
            </a:defPPr>
            <a:lvl1pPr>
              <a:defRPr sz="40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b="0" dirty="0">
              <a:solidFill>
                <a:schemeClr val="tx1">
                  <a:lumMod val="85000"/>
                  <a:lumOff val="15000"/>
                </a:schemeClr>
              </a:solidFill>
              <a:ea typeface="汉仪旗黑-85S" panose="00020600040101010101" pitchFamily="18" charset="-122"/>
              <a:sym typeface="Arial" panose="020B0604020202020204" pitchFamily="34" charset="0"/>
            </a:endParaRPr>
          </a:p>
        </p:txBody>
      </p:sp>
      <p:pic>
        <p:nvPicPr>
          <p:cNvPr id="3" name="图片 2" descr="0601_1494453555580875543_20"/>
          <p:cNvPicPr>
            <a:picLocks noChangeAspect="1"/>
          </p:cNvPicPr>
          <p:nvPr/>
        </p:nvPicPr>
        <p:blipFill>
          <a:blip r:embed="rId10"/>
          <a:stretch>
            <a:fillRect/>
          </a:stretch>
        </p:blipFill>
        <p:spPr>
          <a:xfrm>
            <a:off x="6901815" y="1824990"/>
            <a:ext cx="5290185" cy="2976245"/>
          </a:xfrm>
          <a:prstGeom prst="rect">
            <a:avLst/>
          </a:prstGeom>
        </p:spPr>
      </p:pic>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829050" y="2273935"/>
            <a:ext cx="7920355" cy="1076325"/>
          </a:xfrm>
        </p:spPr>
        <p:txBody>
          <a:bodyPr>
            <a:normAutofit/>
          </a:bodyPr>
          <a:p>
            <a:r>
              <a:rPr lang="en-US" altLang="zh-CN"/>
              <a:t>3.</a:t>
            </a:r>
            <a:r>
              <a:rPr lang="zh-CN" altLang="en-US"/>
              <a:t>较先进车道线</a:t>
            </a:r>
            <a:r>
              <a:rPr lang="zh-CN" altLang="en-US"/>
              <a:t>算法</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92075" y="303809"/>
            <a:ext cx="11607851" cy="625038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3" name="文本框 2"/>
          <p:cNvSpPr txBox="1"/>
          <p:nvPr>
            <p:custDataLst>
              <p:tags r:id="rId8"/>
            </p:custDataLst>
          </p:nvPr>
        </p:nvSpPr>
        <p:spPr>
          <a:xfrm>
            <a:off x="452755" y="2586990"/>
            <a:ext cx="11287125" cy="3696970"/>
          </a:xfrm>
          <a:prstGeom prst="rect">
            <a:avLst/>
          </a:prstGeom>
          <a:noFill/>
        </p:spPr>
        <p:txBody>
          <a:bodyPr wrap="square" rtlCol="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1000"/>
              </a:spcAft>
              <a:buClr>
                <a:schemeClr val="tx1">
                  <a:lumMod val="65000"/>
                  <a:lumOff val="35000"/>
                </a:schemeClr>
              </a:buClr>
              <a:buFont typeface="Wingdings" panose="05000000000000000000" charset="0"/>
              <a:buChar char=""/>
            </a:pPr>
            <a:r>
              <a:rPr lang="en-US" altLang="zh-CN" sz="2000" dirty="0">
                <a:solidFill>
                  <a:schemeClr val="tx1">
                    <a:lumMod val="65000"/>
                    <a:lumOff val="35000"/>
                  </a:schemeClr>
                </a:solidFill>
                <a:latin typeface="Arial" panose="020B0604020202020204" pitchFamily="34" charset="0"/>
                <a:ea typeface="微软雅黑" panose="020B0503020204020204" charset="-122"/>
                <a:sym typeface="+mn-ea"/>
              </a:rPr>
              <a:t>早期的方法通常首先生成分割结果，然后采用后处理，如分段聚类和曲线拟合。这些方法效率低下，在学习分割时忽略了全局上下文。为了解决上下文学习问题，一些方法使用消息传递或额外的场景注释来捕获全局上下文以增强最终性能，但这些方法不可避免地消耗更多的时间和数据成本。与这些方法不同，基于软注意力的方法生成一个空间加权图，在没有外部消耗的情况下提取出更丰富的上下文。然而，加权映射只测量特征的重要性，限制了它的使用来考虑支持推断细长结构的特征之间的依赖关系。</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mn-ea"/>
            </a:endParaRPr>
          </a:p>
          <a:p>
            <a:pPr marL="342900" indent="-342900">
              <a:lnSpc>
                <a:spcPct val="150000"/>
              </a:lnSpc>
              <a:spcAft>
                <a:spcPts val="1000"/>
              </a:spcAft>
              <a:buClr>
                <a:schemeClr val="tx1">
                  <a:lumMod val="65000"/>
                  <a:lumOff val="35000"/>
                </a:schemeClr>
              </a:buClr>
              <a:buFont typeface="Wingdings" panose="05000000000000000000" charset="0"/>
              <a:buChar char=""/>
            </a:pPr>
            <a:r>
              <a:rPr lang="en-US" altLang="zh-CN" sz="2000" dirty="0">
                <a:solidFill>
                  <a:schemeClr val="tx1">
                    <a:lumMod val="65000"/>
                    <a:lumOff val="35000"/>
                  </a:schemeClr>
                </a:solidFill>
                <a:latin typeface="Arial" panose="020B0604020202020204" pitchFamily="34" charset="0"/>
                <a:ea typeface="微软雅黑" panose="020B0503020204020204" charset="-122"/>
                <a:sym typeface="+mn-ea"/>
              </a:rPr>
              <a:t>另一方面，为了提高算法的效率，在目标检测中将管道转移到检测车道，无需上述分割程序和后处理，但它依赖于复杂的锚定设计选择和额外的非最大抑制，使得其比大多数车道检测器更慢。近年来，一种方法将该任务通过多项式回归重新定义为车道标记拟合，取得了显著的效率，但由于忽略了对全局上下文的学习，与其他方法仍存在较大的精度差距。  </a:t>
            </a:r>
            <a:endParaRPr lang="zh-CN" altLang="en-US" sz="2000" dirty="0">
              <a:solidFill>
                <a:schemeClr val="tx1">
                  <a:lumMod val="65000"/>
                  <a:lumOff val="35000"/>
                </a:schemeClr>
              </a:solidFill>
              <a:latin typeface="Arial" panose="020B0604020202020204" pitchFamily="34" charset="0"/>
              <a:ea typeface="微软雅黑" panose="020B0503020204020204" charset="-122"/>
              <a:sym typeface="+mn-ea"/>
            </a:endParaRPr>
          </a:p>
        </p:txBody>
      </p:sp>
      <p:sp>
        <p:nvSpPr>
          <p:cNvPr id="4" name="文本框 3"/>
          <p:cNvSpPr txBox="1"/>
          <p:nvPr>
            <p:custDataLst>
              <p:tags r:id="rId9"/>
            </p:custDataLst>
          </p:nvPr>
        </p:nvSpPr>
        <p:spPr>
          <a:xfrm>
            <a:off x="558165" y="422275"/>
            <a:ext cx="4876800" cy="1529080"/>
          </a:xfrm>
          <a:prstGeom prst="rect">
            <a:avLst/>
          </a:prstGeom>
          <a:noFill/>
        </p:spPr>
        <p:txBody>
          <a:bodyPr wrap="square" rtlCol="0" anchor="b" anchorCtr="0">
            <a:normAutofit/>
          </a:bodyPr>
          <a:lstStyle/>
          <a:p>
            <a:r>
              <a:rPr lang="zh-CN" altLang="en-US" sz="3600" b="1" spc="300" dirty="0">
                <a:solidFill>
                  <a:schemeClr val="tx1">
                    <a:lumMod val="85000"/>
                    <a:lumOff val="15000"/>
                  </a:schemeClr>
                </a:solidFill>
                <a:uFillTx/>
                <a:latin typeface="Arial" panose="020B0604020202020204" pitchFamily="34" charset="0"/>
                <a:ea typeface="微软雅黑" panose="020B0503020204020204" charset="-122"/>
              </a:rPr>
              <a:t>研究背景</a:t>
            </a:r>
            <a:endParaRPr lang="zh-CN" altLang="en-US" sz="3600" b="1" spc="300" dirty="0">
              <a:solidFill>
                <a:schemeClr val="tx1">
                  <a:lumMod val="85000"/>
                  <a:lumOff val="15000"/>
                </a:schemeClr>
              </a:solidFill>
              <a:uFillTx/>
              <a:latin typeface="Arial" panose="020B0604020202020204" pitchFamily="34" charset="0"/>
              <a:ea typeface="微软雅黑" panose="020B0503020204020204" charset="-122"/>
            </a:endParaRPr>
          </a:p>
        </p:txBody>
      </p:sp>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t>整体</a:t>
            </a:r>
            <a:r>
              <a:rPr lang="zh-CN" altLang="en-US"/>
              <a:t>结构</a:t>
            </a:r>
            <a:endParaRPr lang="zh-CN" altLang="en-US"/>
          </a:p>
        </p:txBody>
      </p:sp>
      <p:pic>
        <p:nvPicPr>
          <p:cNvPr id="9" name="内容占位符 8" descr="D:\桌面\屏幕截图 2023-06-26 193004.png屏幕截图 2023-06-26 193004"/>
          <p:cNvPicPr>
            <a:picLocks noChangeAspect="1"/>
          </p:cNvPicPr>
          <p:nvPr>
            <p:ph idx="1"/>
            <p:custDataLst>
              <p:tags r:id="rId1"/>
            </p:custDataLst>
          </p:nvPr>
        </p:nvPicPr>
        <p:blipFill rotWithShape="1">
          <a:blip r:embed="rId2"/>
          <a:srcRect/>
          <a:stretch>
            <a:fillRect/>
          </a:stretch>
        </p:blipFill>
        <p:spPr>
          <a:xfrm>
            <a:off x="669925" y="1962785"/>
            <a:ext cx="10852150" cy="3367405"/>
          </a:xfrm>
          <a:prstGeom prst="rect">
            <a:avLst/>
          </a:prstGeom>
        </p:spPr>
      </p:pic>
      <p:sp>
        <p:nvSpPr>
          <p:cNvPr id="4" name="矩形 3"/>
          <p:cNvSpPr/>
          <p:nvPr/>
        </p:nvSpPr>
        <p:spPr>
          <a:xfrm>
            <a:off x="1003300" y="1871345"/>
            <a:ext cx="6207760" cy="4199255"/>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075180" y="1404620"/>
            <a:ext cx="4064000" cy="368300"/>
          </a:xfrm>
          <a:prstGeom prst="rect">
            <a:avLst/>
          </a:prstGeom>
          <a:noFill/>
        </p:spPr>
        <p:txBody>
          <a:bodyPr wrap="square" rtlCol="0">
            <a:spAutoFit/>
          </a:bodyPr>
          <a:p>
            <a:pPr algn="ctr"/>
            <a:r>
              <a:rPr lang="zh-CN" altLang="en-US"/>
              <a:t>深度学习</a:t>
            </a:r>
            <a:r>
              <a:rPr lang="zh-CN" altLang="en-US"/>
              <a:t>架构</a:t>
            </a:r>
            <a:endParaRPr lang="zh-CN" altLang="en-US"/>
          </a:p>
        </p:txBody>
      </p:sp>
      <p:sp>
        <p:nvSpPr>
          <p:cNvPr id="6" name="矩形 5"/>
          <p:cNvSpPr/>
          <p:nvPr>
            <p:custDataLst>
              <p:tags r:id="rId3"/>
            </p:custDataLst>
          </p:nvPr>
        </p:nvSpPr>
        <p:spPr>
          <a:xfrm>
            <a:off x="7327900" y="2312670"/>
            <a:ext cx="2393950" cy="301752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710805" y="1772920"/>
            <a:ext cx="1627505" cy="368300"/>
          </a:xfrm>
          <a:prstGeom prst="rect">
            <a:avLst/>
          </a:prstGeom>
          <a:noFill/>
        </p:spPr>
        <p:txBody>
          <a:bodyPr wrap="square" rtlCol="0">
            <a:spAutoFit/>
          </a:bodyPr>
          <a:p>
            <a:pPr algn="ctr"/>
            <a:r>
              <a:rPr lang="zh-CN" altLang="en-US"/>
              <a:t>车道</a:t>
            </a:r>
            <a:r>
              <a:rPr lang="zh-CN" altLang="en-US"/>
              <a:t>形状模型</a:t>
            </a:r>
            <a:endParaRPr lang="zh-CN" altLang="en-US"/>
          </a:p>
        </p:txBody>
      </p:sp>
      <p:sp>
        <p:nvSpPr>
          <p:cNvPr id="8" name="文本框 7"/>
          <p:cNvSpPr txBox="1"/>
          <p:nvPr/>
        </p:nvSpPr>
        <p:spPr>
          <a:xfrm>
            <a:off x="9610725" y="1772920"/>
            <a:ext cx="2168525" cy="368300"/>
          </a:xfrm>
          <a:prstGeom prst="rect">
            <a:avLst/>
          </a:prstGeom>
          <a:noFill/>
        </p:spPr>
        <p:txBody>
          <a:bodyPr wrap="square" rtlCol="0">
            <a:spAutoFit/>
          </a:bodyPr>
          <a:p>
            <a:pPr algn="ctr"/>
            <a:r>
              <a:rPr lang="zh-CN" altLang="en-US"/>
              <a:t>匈牙利算法</a:t>
            </a:r>
            <a:r>
              <a:rPr lang="zh-CN" altLang="en-US"/>
              <a:t>匹配</a:t>
            </a:r>
            <a:endParaRPr lang="zh-CN" altLang="en-US"/>
          </a:p>
        </p:txBody>
      </p:sp>
      <p:sp>
        <p:nvSpPr>
          <p:cNvPr id="10" name="矩形 9"/>
          <p:cNvSpPr/>
          <p:nvPr/>
        </p:nvSpPr>
        <p:spPr>
          <a:xfrm>
            <a:off x="9756775" y="2211070"/>
            <a:ext cx="1876425" cy="315468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a:t>车道形状</a:t>
            </a:r>
            <a:r>
              <a:rPr lang="zh-CN" altLang="en-US"/>
              <a:t>模型</a:t>
            </a:r>
            <a:endParaRPr lang="zh-CN" altLang="en-US"/>
          </a:p>
        </p:txBody>
      </p:sp>
      <p:sp>
        <p:nvSpPr>
          <p:cNvPr id="3" name="内容占位符 2"/>
          <p:cNvSpPr>
            <a:spLocks noGrp="1"/>
          </p:cNvSpPr>
          <p:nvPr>
            <p:ph idx="1"/>
          </p:nvPr>
        </p:nvSpPr>
        <p:spPr/>
        <p:txBody>
          <a:bodyPr/>
          <a:p>
            <a:r>
              <a:rPr lang="zh-CN" altLang="en-US" sz="2000"/>
              <a:t>近似平坦的地面上，车道形状可以被</a:t>
            </a:r>
            <a:r>
              <a:rPr lang="zh-CN" altLang="en-US" sz="2000"/>
              <a:t>拟合成如下的多项式：</a:t>
            </a:r>
            <a:endParaRPr lang="zh-CN" altLang="en-US" sz="2000"/>
          </a:p>
          <a:p>
            <a:endParaRPr lang="zh-CN" altLang="en-US" sz="2000"/>
          </a:p>
          <a:p>
            <a:pPr marL="0" indent="0">
              <a:buNone/>
            </a:pPr>
            <a:endParaRPr lang="zh-CN" altLang="en-US" sz="2000"/>
          </a:p>
          <a:p>
            <a:pPr marL="0" indent="0">
              <a:buNone/>
            </a:pPr>
            <a:r>
              <a:rPr lang="zh-CN" altLang="en-US" sz="2000"/>
              <a:t>其中</a:t>
            </a:r>
            <a:r>
              <a:rPr lang="en-US" altLang="zh-CN" sz="2000"/>
              <a:t>k</a:t>
            </a:r>
            <a:r>
              <a:rPr sz="2000"/>
              <a:t>，</a:t>
            </a:r>
            <a:r>
              <a:rPr lang="en-US" altLang="zh-CN" sz="2000"/>
              <a:t>m, n, b</a:t>
            </a:r>
            <a:r>
              <a:rPr sz="2000"/>
              <a:t>是实数，（</a:t>
            </a:r>
            <a:r>
              <a:rPr lang="en-US" altLang="zh-CN" sz="2000"/>
              <a:t>X,Z</a:t>
            </a:r>
            <a:r>
              <a:rPr sz="2000"/>
              <a:t>）表示地面上的</a:t>
            </a:r>
            <a:r>
              <a:rPr sz="2000"/>
              <a:t>点。</a:t>
            </a:r>
            <a:endParaRPr sz="2000"/>
          </a:p>
          <a:p>
            <a:r>
              <a:rPr lang="en-US" altLang="zh-CN" sz="2000"/>
              <a:t>在倾斜相机的光轴与地面成一个角度的情况下，曲线从</a:t>
            </a:r>
            <a:r>
              <a:rPr sz="2000"/>
              <a:t>相机</a:t>
            </a:r>
            <a:r>
              <a:rPr lang="en-US" altLang="zh-CN" sz="2000"/>
              <a:t>指向倾斜图像平面的</a:t>
            </a:r>
            <a:r>
              <a:rPr sz="2000"/>
              <a:t>曲线</a:t>
            </a:r>
            <a:r>
              <a:rPr sz="2000"/>
              <a:t>为：</a:t>
            </a:r>
            <a:endParaRPr sz="2000"/>
          </a:p>
          <a:p>
            <a:endParaRPr sz="2000"/>
          </a:p>
          <a:p>
            <a:endParaRPr sz="2000"/>
          </a:p>
          <a:p>
            <a:endParaRPr sz="2000"/>
          </a:p>
          <a:p>
            <a:r>
              <a:rPr sz="2000"/>
              <a:t>其中，</a:t>
            </a:r>
            <a:r>
              <a:rPr lang="en-US" altLang="zh-CN" sz="2000"/>
              <a:t>k’, m’, n’, b’是参数和相机内在参数和外在参数组合</a:t>
            </a:r>
            <a:r>
              <a:rPr sz="2000"/>
              <a:t>得出的实数，（u，v）是图像平面上的一个像素，</a:t>
            </a:r>
            <a:r>
              <a:rPr sz="2000">
                <a:cs typeface="Arial" panose="020B0604020202020204" pitchFamily="34" charset="0"/>
              </a:rPr>
              <a:t>ϕ为</a:t>
            </a:r>
            <a:r>
              <a:rPr lang="en-US" altLang="zh-CN" sz="2000">
                <a:sym typeface="+mn-ea"/>
              </a:rPr>
              <a:t>光轴与地面</a:t>
            </a:r>
            <a:r>
              <a:rPr sz="2000">
                <a:sym typeface="+mn-ea"/>
              </a:rPr>
              <a:t>的</a:t>
            </a:r>
            <a:r>
              <a:rPr lang="en-US" altLang="zh-CN" sz="2000">
                <a:sym typeface="+mn-ea"/>
              </a:rPr>
              <a:t>角度</a:t>
            </a:r>
            <a:endParaRPr sz="2000"/>
          </a:p>
        </p:txBody>
      </p:sp>
      <p:graphicFrame>
        <p:nvGraphicFramePr>
          <p:cNvPr id="4" name="对象 3">
            <a:hlinkClick r:id="" action="ppaction://ole?verb="/>
          </p:cNvPr>
          <p:cNvGraphicFramePr>
            <a:graphicFrameLocks noChangeAspect="1"/>
          </p:cNvGraphicFramePr>
          <p:nvPr/>
        </p:nvGraphicFramePr>
        <p:xfrm>
          <a:off x="3461385" y="1511935"/>
          <a:ext cx="5269865" cy="720725"/>
        </p:xfrm>
        <a:graphic>
          <a:graphicData uri="http://schemas.openxmlformats.org/presentationml/2006/ole">
            <mc:AlternateContent xmlns:mc="http://schemas.openxmlformats.org/markup-compatibility/2006">
              <mc:Choice xmlns:v="urn:schemas-microsoft-com:vml" Requires="v">
                <p:oleObj spid="_x0000_s1025" name="" r:id="rId1" imgW="1485900" imgH="203200" progId="Equation.KSEE3">
                  <p:embed/>
                </p:oleObj>
              </mc:Choice>
              <mc:Fallback>
                <p:oleObj name="" r:id="rId1" imgW="1485900" imgH="203200" progId="Equation.KSEE3">
                  <p:embed/>
                  <p:pic>
                    <p:nvPicPr>
                      <p:cNvPr id="0" name="图片 1024"/>
                      <p:cNvPicPr/>
                      <p:nvPr/>
                    </p:nvPicPr>
                    <p:blipFill>
                      <a:blip r:embed="rId2"/>
                      <a:stretch>
                        <a:fillRect/>
                      </a:stretch>
                    </p:blipFill>
                    <p:spPr>
                      <a:xfrm>
                        <a:off x="3461385" y="1511935"/>
                        <a:ext cx="5269865" cy="72072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580515" y="3835400"/>
          <a:ext cx="8705850" cy="1255395"/>
        </p:xfrm>
        <a:graphic>
          <a:graphicData uri="http://schemas.openxmlformats.org/presentationml/2006/ole">
            <mc:AlternateContent xmlns:mc="http://schemas.openxmlformats.org/markup-compatibility/2006">
              <mc:Choice xmlns:v="urn:schemas-microsoft-com:vml" Requires="v">
                <p:oleObj spid="_x0000_s1026" name="" r:id="rId3" imgW="3594100" imgH="444500" progId="Equation.KSEE3">
                  <p:embed/>
                </p:oleObj>
              </mc:Choice>
              <mc:Fallback>
                <p:oleObj name="" r:id="rId3" imgW="3594100" imgH="444500" progId="Equation.KSEE3">
                  <p:embed/>
                  <p:pic>
                    <p:nvPicPr>
                      <p:cNvPr id="0" name="图片 1025"/>
                      <p:cNvPicPr/>
                      <p:nvPr/>
                    </p:nvPicPr>
                    <p:blipFill>
                      <a:blip r:embed="rId4"/>
                      <a:stretch>
                        <a:fillRect/>
                      </a:stretch>
                    </p:blipFill>
                    <p:spPr>
                      <a:xfrm>
                        <a:off x="1580515" y="3835400"/>
                        <a:ext cx="8705850" cy="1255395"/>
                      </a:xfrm>
                      <a:prstGeom prst="rect">
                        <a:avLst/>
                      </a:prstGeom>
                    </p:spPr>
                  </p:pic>
                </p:oleObj>
              </mc:Fallback>
            </mc:AlternateContent>
          </a:graphicData>
        </a:graphic>
      </p:graphicFrame>
      <p:sp>
        <p:nvSpPr>
          <p:cNvPr id="6" name="文本框 5"/>
          <p:cNvSpPr txBox="1"/>
          <p:nvPr/>
        </p:nvSpPr>
        <p:spPr>
          <a:xfrm>
            <a:off x="669925" y="6212840"/>
            <a:ext cx="10852150" cy="368300"/>
          </a:xfrm>
          <a:prstGeom prst="rect">
            <a:avLst/>
          </a:prstGeom>
          <a:noFill/>
        </p:spPr>
        <p:txBody>
          <a:bodyPr wrap="square" rtlCol="0">
            <a:spAutoFit/>
          </a:bodyPr>
          <a:p>
            <a:r>
              <a:rPr lang="zh-CN" altLang="en-US">
                <a:sym typeface="+mn-ea"/>
              </a:rPr>
              <a:t>车道形状模型反映了道路结构和摄像机状态，提高了输出参数的可解释性。</a:t>
            </a:r>
            <a:endParaRPr lang="zh-CN" altLang="en-US"/>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匈牙利算法</a:t>
            </a:r>
            <a:endParaRPr lang="zh-CN" altLang="en-US"/>
          </a:p>
        </p:txBody>
      </p:sp>
      <p:sp>
        <p:nvSpPr>
          <p:cNvPr id="3" name="内容占位符 2"/>
          <p:cNvSpPr>
            <a:spLocks noGrp="1"/>
          </p:cNvSpPr>
          <p:nvPr>
            <p:ph idx="1"/>
          </p:nvPr>
        </p:nvSpPr>
        <p:spPr/>
        <p:txBody>
          <a:bodyPr>
            <a:normAutofit lnSpcReduction="10000"/>
          </a:bodyPr>
          <a:p>
            <a:r>
              <a:rPr lang="zh-CN" altLang="en-US"/>
              <a:t>匈牙利拟合损失在预测参数和地面真实车道之间进行二部匹配，以找到正的和负的。采用匈牙利算法有效地解决了匹配问题。然后利用匹配结果对车道特定的回归损失进行优化。</a:t>
            </a:r>
            <a:endParaRPr lang="zh-CN" altLang="en-US"/>
          </a:p>
          <a:p>
            <a:pPr marL="0" indent="0">
              <a:buNone/>
            </a:pPr>
            <a:endParaRPr lang="zh-CN" altLang="en-US"/>
          </a:p>
        </p:txBody>
      </p:sp>
      <p:pic>
        <p:nvPicPr>
          <p:cNvPr id="4" name="图片 3" descr="屏幕截图 2023-06-29 125603"/>
          <p:cNvPicPr>
            <a:picLocks noChangeAspect="1"/>
          </p:cNvPicPr>
          <p:nvPr/>
        </p:nvPicPr>
        <p:blipFill>
          <a:blip r:embed="rId1"/>
          <a:stretch>
            <a:fillRect/>
          </a:stretch>
        </p:blipFill>
        <p:spPr>
          <a:xfrm>
            <a:off x="669925" y="1874520"/>
            <a:ext cx="4033520" cy="930910"/>
          </a:xfrm>
          <a:prstGeom prst="rect">
            <a:avLst/>
          </a:prstGeom>
        </p:spPr>
      </p:pic>
      <p:pic>
        <p:nvPicPr>
          <p:cNvPr id="5" name="图片 4" descr="屏幕截图 2023-06-29 125620"/>
          <p:cNvPicPr>
            <a:picLocks noChangeAspect="1"/>
          </p:cNvPicPr>
          <p:nvPr/>
        </p:nvPicPr>
        <p:blipFill>
          <a:blip r:embed="rId2"/>
          <a:stretch>
            <a:fillRect/>
          </a:stretch>
        </p:blipFill>
        <p:spPr>
          <a:xfrm>
            <a:off x="920750" y="2806065"/>
            <a:ext cx="5175250" cy="1400810"/>
          </a:xfrm>
          <a:prstGeom prst="rect">
            <a:avLst/>
          </a:prstGeom>
        </p:spPr>
      </p:pic>
      <p:pic>
        <p:nvPicPr>
          <p:cNvPr id="6" name="图片 5" descr="屏幕截图 2023-06-29 125632"/>
          <p:cNvPicPr>
            <a:picLocks noChangeAspect="1"/>
          </p:cNvPicPr>
          <p:nvPr/>
        </p:nvPicPr>
        <p:blipFill>
          <a:blip r:embed="rId3"/>
          <a:stretch>
            <a:fillRect/>
          </a:stretch>
        </p:blipFill>
        <p:spPr>
          <a:xfrm>
            <a:off x="920750" y="4324985"/>
            <a:ext cx="6483350" cy="1518920"/>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119120" y="2273935"/>
            <a:ext cx="7920355" cy="1076325"/>
          </a:xfrm>
        </p:spPr>
        <p:txBody>
          <a:bodyPr>
            <a:normAutofit/>
          </a:bodyPr>
          <a:p>
            <a:pPr algn="ctr"/>
            <a:r>
              <a:rPr lang="en-US" altLang="zh-CN"/>
              <a:t>4.</a:t>
            </a:r>
            <a:r>
              <a:rPr lang="zh-CN" altLang="en-US"/>
              <a:t>实验</a:t>
            </a:r>
            <a:r>
              <a:rPr lang="zh-CN" altLang="en-US"/>
              <a:t>结果</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a:sym typeface="+mn-ea"/>
              </a:rPr>
              <a:t>TuSimple</a:t>
            </a:r>
            <a:r>
              <a:rPr lang="zh-CN" altLang="en-US"/>
              <a:t>数据集</a:t>
            </a:r>
            <a:endParaRPr lang="zh-CN" altLang="en-US"/>
          </a:p>
        </p:txBody>
      </p:sp>
      <p:sp>
        <p:nvSpPr>
          <p:cNvPr id="5" name="文本占位符 4"/>
          <p:cNvSpPr>
            <a:spLocks noGrp="1"/>
          </p:cNvSpPr>
          <p:nvPr>
            <p:ph type="body" sz="quarter" idx="13"/>
          </p:nvPr>
        </p:nvSpPr>
        <p:spPr/>
        <p:txBody>
          <a:bodyPr>
            <a:noAutofit/>
          </a:bodyPr>
          <a:p>
            <a:pPr marL="0" indent="0">
              <a:buNone/>
            </a:pPr>
            <a:r>
              <a:rPr lang="zh-CN" altLang="en-US" sz="1500">
                <a:sym typeface="+mn-ea"/>
              </a:rPr>
              <a:t>我们使用了TuSimple车道检测数据集的最初版本来对算法进行评估。TuSimple数据集由6408张带注释的图像组成，包括一个</a:t>
            </a:r>
            <a:r>
              <a:rPr lang="en-US" altLang="zh-CN" sz="1500">
                <a:sym typeface="+mn-ea"/>
              </a:rPr>
              <a:t>3268</a:t>
            </a:r>
            <a:r>
              <a:rPr lang="zh-CN" altLang="en-US" sz="1500">
                <a:sym typeface="+mn-ea"/>
              </a:rPr>
              <a:t>的训练集、</a:t>
            </a:r>
            <a:r>
              <a:rPr lang="en-US" altLang="zh-CN" sz="1500">
                <a:sym typeface="+mn-ea"/>
              </a:rPr>
              <a:t>358</a:t>
            </a:r>
            <a:r>
              <a:rPr lang="zh-CN" altLang="en-US" sz="1500">
                <a:sym typeface="+mn-ea"/>
              </a:rPr>
              <a:t>的验证集和</a:t>
            </a:r>
            <a:r>
              <a:rPr lang="en-US" altLang="zh-CN" sz="1500">
                <a:sym typeface="+mn-ea"/>
              </a:rPr>
              <a:t>2782</a:t>
            </a:r>
            <a:r>
              <a:rPr lang="zh-CN" altLang="en-US" sz="1500">
                <a:sym typeface="+mn-ea"/>
              </a:rPr>
              <a:t>的测试集。它们是由</a:t>
            </a:r>
            <a:r>
              <a:rPr lang="en-US" altLang="zh-CN" sz="1500">
                <a:sym typeface="+mn-ea"/>
              </a:rPr>
              <a:t>1280*720</a:t>
            </a:r>
            <a:r>
              <a:rPr lang="zh-CN" altLang="en-US" sz="1500">
                <a:sym typeface="+mn-ea"/>
              </a:rPr>
              <a:t>的前视图摄像机在美国高速公路上的各种交通和天气条件下录制的。</a:t>
            </a:r>
            <a:endParaRPr lang="zh-CN" altLang="en-US" sz="1500"/>
          </a:p>
          <a:p>
            <a:endParaRPr lang="zh-CN" altLang="en-US" sz="1500"/>
          </a:p>
        </p:txBody>
      </p:sp>
      <p:pic>
        <p:nvPicPr>
          <p:cNvPr id="7" name="内容占位符 6"/>
          <p:cNvPicPr>
            <a:picLocks noChangeAspect="1"/>
          </p:cNvPicPr>
          <p:nvPr>
            <p:ph sz="quarter" idx="14"/>
            <p:custDataLst>
              <p:tags r:id="rId1"/>
            </p:custDataLst>
          </p:nvPr>
        </p:nvPicPr>
        <p:blipFill>
          <a:blip r:embed="rId2"/>
          <a:stretch>
            <a:fillRect/>
          </a:stretch>
        </p:blipFill>
        <p:spPr>
          <a:xfrm>
            <a:off x="8521700" y="3215005"/>
            <a:ext cx="2996565" cy="343090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910590" y="2739390"/>
            <a:ext cx="6222365" cy="4069080"/>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a:t>实验结果</a:t>
            </a:r>
            <a:r>
              <a:rPr lang="zh-CN" altLang="en-US"/>
              <a:t>评价</a:t>
            </a:r>
            <a:endParaRPr lang="zh-CN" altLang="en-US"/>
          </a:p>
        </p:txBody>
      </p:sp>
      <p:sp>
        <p:nvSpPr>
          <p:cNvPr id="5" name="文本占位符 4"/>
          <p:cNvSpPr>
            <a:spLocks noGrp="1"/>
          </p:cNvSpPr>
          <p:nvPr>
            <p:ph type="body" sz="quarter" idx="13"/>
          </p:nvPr>
        </p:nvSpPr>
        <p:spPr/>
        <p:txBody>
          <a:bodyPr/>
          <a:p>
            <a:r>
              <a:rPr lang="zh-CN" altLang="en-US"/>
              <a:t>在精度（</a:t>
            </a:r>
            <a:r>
              <a:rPr lang="en-US" altLang="zh-CN"/>
              <a:t>Acc</a:t>
            </a:r>
            <a:r>
              <a:rPr lang="zh-CN" altLang="en-US"/>
              <a:t>）上，实验结果比最好的线</a:t>
            </a:r>
            <a:r>
              <a:rPr lang="en-US" altLang="zh-CN"/>
              <a:t>-CNN</a:t>
            </a:r>
            <a:r>
              <a:rPr lang="zh-CN" altLang="en-US"/>
              <a:t>方法低了</a:t>
            </a:r>
            <a:r>
              <a:rPr lang="en-US" altLang="zh-CN"/>
              <a:t>0.67%</a:t>
            </a:r>
            <a:r>
              <a:rPr lang="zh-CN" altLang="en-US"/>
              <a:t>，但相比较其他方法，精度仅比</a:t>
            </a:r>
            <a:r>
              <a:rPr lang="en-US" altLang="zh-CN"/>
              <a:t>FastDraw</a:t>
            </a:r>
            <a:r>
              <a:rPr lang="zh-CN" altLang="en-US"/>
              <a:t>方法高。</a:t>
            </a:r>
            <a:endParaRPr lang="zh-CN" altLang="en-US"/>
          </a:p>
          <a:p>
            <a:r>
              <a:rPr lang="zh-CN" altLang="en-US"/>
              <a:t>在假阳性</a:t>
            </a:r>
            <a:r>
              <a:rPr lang="en-US" altLang="zh-CN"/>
              <a:t>(FP)</a:t>
            </a:r>
            <a:r>
              <a:rPr lang="zh-CN" altLang="en-US"/>
              <a:t>上，实验结果效果</a:t>
            </a:r>
            <a:r>
              <a:rPr lang="zh-CN" altLang="en-US"/>
              <a:t>最好。</a:t>
            </a:r>
            <a:endParaRPr lang="zh-CN" altLang="en-US"/>
          </a:p>
          <a:p>
            <a:r>
              <a:rPr lang="zh-CN" altLang="en-US"/>
              <a:t>在假阴性（</a:t>
            </a:r>
            <a:r>
              <a:rPr lang="en-US" altLang="zh-CN"/>
              <a:t>FN</a:t>
            </a:r>
            <a:r>
              <a:rPr lang="zh-CN" altLang="en-US"/>
              <a:t>）上，实验结果仅比</a:t>
            </a:r>
            <a:r>
              <a:rPr lang="en-US" altLang="zh-CN"/>
              <a:t>FastDraw</a:t>
            </a:r>
            <a:r>
              <a:rPr lang="zh-CN" altLang="en-US"/>
              <a:t>方法好，落后了最好的</a:t>
            </a:r>
            <a:r>
              <a:rPr lang="en-US" altLang="zh-CN"/>
              <a:t>SNCC</a:t>
            </a:r>
            <a:r>
              <a:rPr lang="zh-CN" altLang="en-US"/>
              <a:t>约</a:t>
            </a:r>
            <a:r>
              <a:rPr lang="en-US" altLang="zh-CN"/>
              <a:t>82.8%</a:t>
            </a:r>
            <a:r>
              <a:rPr lang="zh-CN" altLang="en-US"/>
              <a:t>。</a:t>
            </a:r>
            <a:endParaRPr lang="zh-CN" altLang="en-US"/>
          </a:p>
          <a:p>
            <a:pPr marL="0" indent="0">
              <a:buNone/>
            </a:pPr>
            <a:endParaRPr lang="zh-CN" altLang="en-US"/>
          </a:p>
          <a:p>
            <a:pPr marL="0" indent="0">
              <a:buNone/>
            </a:pPr>
            <a:r>
              <a:rPr lang="zh-CN" altLang="en-US"/>
              <a:t>所有实验结果在</a:t>
            </a:r>
            <a:r>
              <a:rPr lang="en-US" altLang="zh-CN"/>
              <a:t>GTX1650</a:t>
            </a:r>
            <a:r>
              <a:rPr lang="zh-CN" altLang="en-US"/>
              <a:t>下</a:t>
            </a:r>
            <a:r>
              <a:rPr lang="zh-CN" altLang="en-US"/>
              <a:t>得出。</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5781040" y="4716780"/>
            <a:ext cx="5166360" cy="1021080"/>
          </a:xfrm>
          <a:prstGeom prst="rect">
            <a:avLst/>
          </a:prstGeom>
        </p:spPr>
      </p:pic>
      <p:graphicFrame>
        <p:nvGraphicFramePr>
          <p:cNvPr id="9" name="内容占位符 8"/>
          <p:cNvGraphicFramePr/>
          <p:nvPr>
            <p:ph sz="quarter" idx="14"/>
            <p:custDataLst>
              <p:tags r:id="rId3"/>
            </p:custDataLst>
          </p:nvPr>
        </p:nvGraphicFramePr>
        <p:xfrm>
          <a:off x="5922645" y="1248410"/>
          <a:ext cx="5024755" cy="3178810"/>
        </p:xfrm>
        <a:graphic>
          <a:graphicData uri="http://schemas.openxmlformats.org/drawingml/2006/table">
            <a:tbl>
              <a:tblPr firstRow="1" bandRow="1">
                <a:tableStyleId>{5C22544A-7EE6-4342-B048-85BDC9FD1C3A}</a:tableStyleId>
              </a:tblPr>
              <a:tblGrid>
                <a:gridCol w="1751330"/>
                <a:gridCol w="842645"/>
                <a:gridCol w="924560"/>
                <a:gridCol w="901065"/>
                <a:gridCol w="605155"/>
              </a:tblGrid>
              <a:tr h="914400">
                <a:tc>
                  <a:txBody>
                    <a:bodyPr/>
                    <a:p>
                      <a:pPr>
                        <a:buNone/>
                      </a:pPr>
                      <a:r>
                        <a:rPr lang="zh-CN" altLang="en-US"/>
                        <a:t>方法</a:t>
                      </a:r>
                      <a:endParaRPr lang="zh-CN" altLang="en-US"/>
                    </a:p>
                  </a:txBody>
                  <a:tcPr/>
                </a:tc>
                <a:tc>
                  <a:txBody>
                    <a:bodyPr/>
                    <a:p>
                      <a:pPr>
                        <a:buNone/>
                      </a:pPr>
                      <a:r>
                        <a:rPr lang="en-US" altLang="zh-CN"/>
                        <a:t>Acc</a:t>
                      </a:r>
                      <a:endParaRPr lang="en-US" altLang="zh-CN"/>
                    </a:p>
                  </a:txBody>
                  <a:tcPr/>
                </a:tc>
                <a:tc>
                  <a:txBody>
                    <a:bodyPr/>
                    <a:p>
                      <a:pPr>
                        <a:buNone/>
                      </a:pPr>
                      <a:r>
                        <a:rPr lang="en-US" altLang="zh-CN"/>
                        <a:t>FP</a:t>
                      </a:r>
                      <a:endParaRPr lang="en-US" altLang="zh-CN"/>
                    </a:p>
                  </a:txBody>
                  <a:tcPr/>
                </a:tc>
                <a:tc>
                  <a:txBody>
                    <a:bodyPr/>
                    <a:p>
                      <a:pPr>
                        <a:buNone/>
                      </a:pPr>
                      <a:r>
                        <a:rPr lang="en-US" altLang="zh-CN"/>
                        <a:t>F</a:t>
                      </a:r>
                      <a:r>
                        <a:rPr lang="en-US" altLang="zh-CN"/>
                        <a:t>N</a:t>
                      </a:r>
                      <a:endParaRPr lang="en-US" altLang="zh-CN"/>
                    </a:p>
                  </a:txBody>
                  <a:tcPr/>
                </a:tc>
                <a:tc>
                  <a:txBody>
                    <a:bodyPr/>
                    <a:p>
                      <a:pPr>
                        <a:buNone/>
                      </a:pPr>
                      <a:r>
                        <a:rPr lang="en-US" altLang="zh-CN"/>
                        <a:t>FPS</a:t>
                      </a:r>
                      <a:endParaRPr lang="en-US" altLang="zh-CN"/>
                    </a:p>
                  </a:txBody>
                  <a:tcPr/>
                </a:tc>
              </a:tr>
              <a:tr h="377825">
                <a:tc>
                  <a:txBody>
                    <a:bodyPr/>
                    <a:p>
                      <a:pPr>
                        <a:buNone/>
                      </a:pPr>
                      <a:r>
                        <a:rPr lang="en-US" altLang="zh-CN"/>
                        <a:t>FastDraw</a:t>
                      </a:r>
                      <a:endParaRPr lang="en-US" altLang="zh-CN"/>
                    </a:p>
                  </a:txBody>
                  <a:tcPr/>
                </a:tc>
                <a:tc>
                  <a:txBody>
                    <a:bodyPr/>
                    <a:p>
                      <a:pPr>
                        <a:buNone/>
                      </a:pPr>
                      <a:r>
                        <a:rPr lang="en-US" altLang="zh-CN"/>
                        <a:t>95.20</a:t>
                      </a:r>
                      <a:endParaRPr lang="en-US" altLang="zh-CN"/>
                    </a:p>
                  </a:txBody>
                  <a:tcPr/>
                </a:tc>
                <a:tc>
                  <a:txBody>
                    <a:bodyPr/>
                    <a:p>
                      <a:pPr>
                        <a:buNone/>
                      </a:pPr>
                      <a:r>
                        <a:rPr lang="en-US" altLang="zh-CN"/>
                        <a:t>0.0760</a:t>
                      </a:r>
                      <a:endParaRPr lang="en-US" altLang="zh-CN"/>
                    </a:p>
                  </a:txBody>
                  <a:tcPr/>
                </a:tc>
                <a:tc>
                  <a:txBody>
                    <a:bodyPr/>
                    <a:p>
                      <a:pPr>
                        <a:buNone/>
                      </a:pPr>
                      <a:r>
                        <a:rPr lang="en-US" altLang="zh-CN"/>
                        <a:t>0.0450</a:t>
                      </a:r>
                      <a:endParaRPr lang="en-US" altLang="zh-CN"/>
                    </a:p>
                  </a:txBody>
                  <a:tcPr/>
                </a:tc>
                <a:tc>
                  <a:txBody>
                    <a:bodyPr/>
                    <a:p>
                      <a:pPr>
                        <a:buNone/>
                      </a:pPr>
                      <a:r>
                        <a:rPr lang="en-US" altLang="zh-CN"/>
                        <a:t>90</a:t>
                      </a:r>
                      <a:endParaRPr lang="en-US" altLang="zh-CN"/>
                    </a:p>
                  </a:txBody>
                  <a:tcPr/>
                </a:tc>
              </a:tr>
              <a:tr h="377190">
                <a:tc>
                  <a:txBody>
                    <a:bodyPr/>
                    <a:p>
                      <a:pPr>
                        <a:buNone/>
                      </a:pPr>
                      <a:r>
                        <a:rPr lang="en-US" altLang="zh-CN"/>
                        <a:t>SCNN</a:t>
                      </a:r>
                      <a:endParaRPr lang="en-US" altLang="zh-CN"/>
                    </a:p>
                  </a:txBody>
                  <a:tcPr/>
                </a:tc>
                <a:tc>
                  <a:txBody>
                    <a:bodyPr/>
                    <a:p>
                      <a:pPr>
                        <a:buNone/>
                      </a:pPr>
                      <a:r>
                        <a:rPr lang="en-US" altLang="zh-CN"/>
                        <a:t>96.53</a:t>
                      </a:r>
                      <a:endParaRPr lang="en-US" altLang="zh-CN"/>
                    </a:p>
                  </a:txBody>
                  <a:tcPr/>
                </a:tc>
                <a:tc>
                  <a:txBody>
                    <a:bodyPr/>
                    <a:p>
                      <a:pPr>
                        <a:buNone/>
                      </a:pPr>
                      <a:r>
                        <a:rPr lang="en-US" altLang="zh-CN"/>
                        <a:t>0.0617</a:t>
                      </a:r>
                      <a:endParaRPr lang="en-US" altLang="zh-CN"/>
                    </a:p>
                  </a:txBody>
                  <a:tcPr/>
                </a:tc>
                <a:tc>
                  <a:txBody>
                    <a:bodyPr/>
                    <a:p>
                      <a:pPr>
                        <a:buNone/>
                      </a:pPr>
                      <a:r>
                        <a:rPr lang="en-US" altLang="zh-CN" b="1"/>
                        <a:t>0.0180</a:t>
                      </a:r>
                      <a:endParaRPr lang="en-US" altLang="zh-CN" b="1"/>
                    </a:p>
                  </a:txBody>
                  <a:tcPr/>
                </a:tc>
                <a:tc>
                  <a:txBody>
                    <a:bodyPr/>
                    <a:p>
                      <a:pPr>
                        <a:buNone/>
                      </a:pPr>
                      <a:r>
                        <a:rPr lang="en-US" altLang="zh-CN"/>
                        <a:t>7</a:t>
                      </a:r>
                      <a:endParaRPr lang="en-US" altLang="zh-CN"/>
                    </a:p>
                  </a:txBody>
                  <a:tcPr/>
                </a:tc>
              </a:tr>
              <a:tr h="377190">
                <a:tc>
                  <a:txBody>
                    <a:bodyPr/>
                    <a:p>
                      <a:pPr>
                        <a:buNone/>
                      </a:pPr>
                      <a:r>
                        <a:rPr lang="zh-CN" altLang="en-US"/>
                        <a:t>ENet-SAD</a:t>
                      </a:r>
                      <a:endParaRPr lang="zh-CN" altLang="en-US"/>
                    </a:p>
                  </a:txBody>
                  <a:tcPr/>
                </a:tc>
                <a:tc>
                  <a:txBody>
                    <a:bodyPr/>
                    <a:p>
                      <a:pPr>
                        <a:buNone/>
                      </a:pPr>
                      <a:r>
                        <a:rPr lang="en-US" altLang="zh-CN"/>
                        <a:t>96.64</a:t>
                      </a:r>
                      <a:endParaRPr lang="en-US" altLang="zh-CN"/>
                    </a:p>
                  </a:txBody>
                  <a:tcPr/>
                </a:tc>
                <a:tc>
                  <a:txBody>
                    <a:bodyPr/>
                    <a:p>
                      <a:pPr>
                        <a:buNone/>
                      </a:pPr>
                      <a:r>
                        <a:rPr lang="en-US" altLang="zh-CN"/>
                        <a:t>0.0602</a:t>
                      </a:r>
                      <a:endParaRPr lang="en-US" altLang="zh-CN"/>
                    </a:p>
                  </a:txBody>
                  <a:tcPr/>
                </a:tc>
                <a:tc>
                  <a:txBody>
                    <a:bodyPr/>
                    <a:p>
                      <a:pPr>
                        <a:buNone/>
                      </a:pPr>
                      <a:r>
                        <a:rPr lang="en-US" altLang="zh-CN"/>
                        <a:t>0.0205</a:t>
                      </a:r>
                      <a:endParaRPr lang="en-US" altLang="zh-CN"/>
                    </a:p>
                  </a:txBody>
                  <a:tcPr/>
                </a:tc>
                <a:tc>
                  <a:txBody>
                    <a:bodyPr/>
                    <a:p>
                      <a:pPr>
                        <a:buNone/>
                      </a:pPr>
                      <a:r>
                        <a:rPr lang="en-US" altLang="zh-CN"/>
                        <a:t>75</a:t>
                      </a:r>
                      <a:endParaRPr lang="en-US" altLang="zh-CN"/>
                    </a:p>
                  </a:txBody>
                  <a:tcPr/>
                </a:tc>
              </a:tr>
              <a:tr h="377190">
                <a:tc>
                  <a:txBody>
                    <a:bodyPr/>
                    <a:p>
                      <a:pPr>
                        <a:buNone/>
                      </a:pPr>
                      <a:r>
                        <a:rPr lang="zh-CN" altLang="en-US"/>
                        <a:t>PINet</a:t>
                      </a:r>
                      <a:endParaRPr lang="zh-CN" altLang="en-US"/>
                    </a:p>
                  </a:txBody>
                  <a:tcPr/>
                </a:tc>
                <a:tc>
                  <a:txBody>
                    <a:bodyPr/>
                    <a:p>
                      <a:pPr>
                        <a:buNone/>
                      </a:pPr>
                      <a:r>
                        <a:rPr lang="en-US" altLang="zh-CN"/>
                        <a:t>96.70</a:t>
                      </a:r>
                      <a:endParaRPr lang="en-US" altLang="zh-CN"/>
                    </a:p>
                  </a:txBody>
                  <a:tcPr/>
                </a:tc>
                <a:tc>
                  <a:txBody>
                    <a:bodyPr/>
                    <a:p>
                      <a:pPr>
                        <a:buNone/>
                      </a:pPr>
                      <a:r>
                        <a:rPr lang="en-US" altLang="zh-CN" b="1"/>
                        <a:t>0.0294</a:t>
                      </a:r>
                      <a:endParaRPr lang="en-US" altLang="zh-CN" b="1"/>
                    </a:p>
                  </a:txBody>
                  <a:tcPr/>
                </a:tc>
                <a:tc>
                  <a:txBody>
                    <a:bodyPr/>
                    <a:p>
                      <a:pPr>
                        <a:buNone/>
                      </a:pPr>
                      <a:r>
                        <a:rPr lang="en-US" altLang="zh-CN"/>
                        <a:t>0.0263</a:t>
                      </a:r>
                      <a:endParaRPr lang="en-US" altLang="zh-CN"/>
                    </a:p>
                  </a:txBody>
                  <a:tcPr/>
                </a:tc>
                <a:tc>
                  <a:txBody>
                    <a:bodyPr/>
                    <a:p>
                      <a:pPr>
                        <a:buNone/>
                      </a:pPr>
                      <a:r>
                        <a:rPr lang="en-US" altLang="zh-CN"/>
                        <a:t>30</a:t>
                      </a:r>
                      <a:endParaRPr lang="en-US" altLang="zh-CN"/>
                    </a:p>
                  </a:txBody>
                  <a:tcPr/>
                </a:tc>
              </a:tr>
              <a:tr h="377825">
                <a:tc>
                  <a:txBody>
                    <a:bodyPr/>
                    <a:p>
                      <a:pPr>
                        <a:buNone/>
                      </a:pPr>
                      <a:r>
                        <a:rPr lang="zh-CN" altLang="en-US"/>
                        <a:t>线-CNN</a:t>
                      </a:r>
                      <a:endParaRPr lang="zh-CN" altLang="en-US"/>
                    </a:p>
                  </a:txBody>
                  <a:tcPr/>
                </a:tc>
                <a:tc>
                  <a:txBody>
                    <a:bodyPr/>
                    <a:p>
                      <a:pPr>
                        <a:buNone/>
                      </a:pPr>
                      <a:r>
                        <a:rPr lang="en-US" altLang="zh-CN" b="1"/>
                        <a:t>96.87</a:t>
                      </a:r>
                      <a:endParaRPr lang="en-US" altLang="zh-CN" b="1"/>
                    </a:p>
                  </a:txBody>
                  <a:tcPr/>
                </a:tc>
                <a:tc>
                  <a:txBody>
                    <a:bodyPr/>
                    <a:p>
                      <a:pPr>
                        <a:buNone/>
                      </a:pPr>
                      <a:r>
                        <a:rPr lang="en-US" altLang="zh-CN"/>
                        <a:t>0.0442</a:t>
                      </a:r>
                      <a:endParaRPr lang="en-US" altLang="zh-CN"/>
                    </a:p>
                  </a:txBody>
                  <a:tcPr/>
                </a:tc>
                <a:tc>
                  <a:txBody>
                    <a:bodyPr/>
                    <a:p>
                      <a:pPr>
                        <a:buNone/>
                      </a:pPr>
                      <a:r>
                        <a:rPr lang="en-US" altLang="zh-CN"/>
                        <a:t>0.0197</a:t>
                      </a:r>
                      <a:endParaRPr lang="en-US" altLang="zh-CN"/>
                    </a:p>
                  </a:txBody>
                  <a:tcPr/>
                </a:tc>
                <a:tc>
                  <a:txBody>
                    <a:bodyPr/>
                    <a:p>
                      <a:pPr>
                        <a:buNone/>
                      </a:pPr>
                      <a:r>
                        <a:rPr lang="en-US" altLang="zh-CN"/>
                        <a:t>30</a:t>
                      </a:r>
                      <a:endParaRPr lang="en-US" altLang="zh-CN"/>
                    </a:p>
                  </a:txBody>
                  <a:tcPr/>
                </a:tc>
              </a:tr>
              <a:tr h="377190">
                <a:tc>
                  <a:txBody>
                    <a:bodyPr/>
                    <a:p>
                      <a:pPr>
                        <a:buNone/>
                      </a:pPr>
                      <a:r>
                        <a:rPr lang="zh-CN" altLang="en-US"/>
                        <a:t>实验</a:t>
                      </a:r>
                      <a:r>
                        <a:rPr lang="zh-CN" altLang="en-US"/>
                        <a:t>结果</a:t>
                      </a:r>
                      <a:endParaRPr lang="zh-CN" altLang="en-US"/>
                    </a:p>
                  </a:txBody>
                  <a:tcPr/>
                </a:tc>
                <a:tc>
                  <a:txBody>
                    <a:bodyPr/>
                    <a:p>
                      <a:pPr>
                        <a:buNone/>
                      </a:pPr>
                      <a:r>
                        <a:rPr lang="en-US" altLang="zh-CN"/>
                        <a:t>96.22</a:t>
                      </a:r>
                      <a:endParaRPr lang="en-US" altLang="zh-CN"/>
                    </a:p>
                  </a:txBody>
                  <a:tcPr/>
                </a:tc>
                <a:tc>
                  <a:txBody>
                    <a:bodyPr/>
                    <a:p>
                      <a:pPr>
                        <a:buNone/>
                      </a:pPr>
                      <a:r>
                        <a:rPr lang="en-US" altLang="zh-CN"/>
                        <a:t>0.0286</a:t>
                      </a:r>
                      <a:endParaRPr lang="en-US" altLang="zh-CN"/>
                    </a:p>
                  </a:txBody>
                  <a:tcPr/>
                </a:tc>
                <a:tc>
                  <a:txBody>
                    <a:bodyPr/>
                    <a:p>
                      <a:pPr>
                        <a:buNone/>
                      </a:pPr>
                      <a:r>
                        <a:rPr lang="en-US" altLang="zh-CN"/>
                        <a:t>0.0329</a:t>
                      </a:r>
                      <a:endParaRPr lang="en-US" altLang="zh-CN"/>
                    </a:p>
                  </a:txBody>
                  <a:tcPr/>
                </a:tc>
                <a:tc>
                  <a:txBody>
                    <a:bodyPr/>
                    <a:p>
                      <a:pPr>
                        <a:buNone/>
                      </a:pPr>
                      <a:r>
                        <a:rPr lang="en-US" altLang="zh-CN"/>
                        <a:t>117</a:t>
                      </a:r>
                      <a:endParaRPr lang="en-US" altLang="zh-CN"/>
                    </a:p>
                  </a:txBody>
                  <a:tcPr/>
                </a:tc>
              </a:tr>
            </a:tbl>
          </a:graphicData>
        </a:graphic>
      </p:graphicFrame>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pPr algn="ctr"/>
            <a:r>
              <a:rPr lang="zh-CN" altLang="en-US"/>
              <a:t>结论</a:t>
            </a:r>
            <a:endParaRPr lang="zh-CN" altLang="en-US"/>
          </a:p>
        </p:txBody>
      </p:sp>
      <p:sp>
        <p:nvSpPr>
          <p:cNvPr id="7" name="内容占位符 6"/>
          <p:cNvSpPr>
            <a:spLocks noGrp="1"/>
          </p:cNvSpPr>
          <p:nvPr>
            <p:ph sz="quarter" idx="13"/>
          </p:nvPr>
        </p:nvSpPr>
        <p:spPr/>
        <p:txBody>
          <a:bodyPr>
            <a:normAutofit/>
          </a:bodyPr>
          <a:p>
            <a:r>
              <a:rPr lang="zh-CN" altLang="en-US" sz="2400"/>
              <a:t>整个方法在需要最小的参数和运行时间消耗的同时，实现了更先进的车道检测性能。同时，这种方法能够更可靠地适应数据集的变化，也更容易部署在移动设备上。同时，实验存在假阴性过高的问题，需要继续改进。</a:t>
            </a:r>
            <a:endParaRPr lang="zh-CN" altLang="en-US" sz="240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lstStyle/>
          <a:p>
            <a:r>
              <a:rPr lang="zh-CN" altLang="en-US" dirty="0"/>
              <a:t>谢谢大家</a:t>
            </a:r>
            <a:endParaRPr lang="zh-CN" altLang="en-US"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677120" y="2273644"/>
            <a:ext cx="4837938" cy="1076568"/>
          </a:xfrm>
        </p:spPr>
        <p:txBody>
          <a:bodyPr>
            <a:normAutofit fontScale="90000"/>
          </a:bodyPr>
          <a:p>
            <a:r>
              <a:rPr lang="en-US" altLang="zh-CN"/>
              <a:t>1.</a:t>
            </a:r>
            <a:r>
              <a:rPr lang="zh-CN" altLang="en-US"/>
              <a:t>成员及</a:t>
            </a:r>
            <a:r>
              <a:rPr lang="zh-CN" altLang="en-US"/>
              <a:t>分工</a:t>
            </a:r>
            <a:endParaRPr lang="zh-CN" altLang="en-US"/>
          </a:p>
        </p:txBody>
      </p:sp>
      <p:sp>
        <p:nvSpPr>
          <p:cNvPr id="4" name="文本占位符 3"/>
          <p:cNvSpPr>
            <a:spLocks noGrp="1"/>
          </p:cNvSpPr>
          <p:nvPr>
            <p:ph type="body" idx="1"/>
          </p:nvPr>
        </p:nvSpPr>
        <p:spPr>
          <a:xfrm>
            <a:off x="1856740" y="3552190"/>
            <a:ext cx="9627235" cy="1258570"/>
          </a:xfrm>
        </p:spPr>
        <p:txBody>
          <a:bodyPr>
            <a:noAutofit/>
          </a:bodyPr>
          <a:p>
            <a:pPr algn="ctr"/>
            <a:r>
              <a:rPr lang="zh-CN" altLang="en-US" sz="2800"/>
              <a:t>组长：张守岐：</a:t>
            </a:r>
            <a:r>
              <a:rPr lang="en-US" altLang="zh-CN" sz="2800"/>
              <a:t> 65%</a:t>
            </a:r>
            <a:r>
              <a:rPr sz="2800"/>
              <a:t>（代码算法实现</a:t>
            </a:r>
            <a:r>
              <a:rPr lang="en-US" altLang="zh-CN" sz="2800"/>
              <a:t> PPT</a:t>
            </a:r>
            <a:r>
              <a:rPr sz="2800"/>
              <a:t>制作与</a:t>
            </a:r>
            <a:r>
              <a:rPr sz="2800"/>
              <a:t>讲解）</a:t>
            </a:r>
            <a:endParaRPr lang="en-US" altLang="zh-CN" sz="2800"/>
          </a:p>
          <a:p>
            <a:pPr algn="ctr"/>
            <a:r>
              <a:rPr sz="2800"/>
              <a:t>组员：赵中英：</a:t>
            </a:r>
            <a:r>
              <a:rPr lang="en-US" altLang="zh-CN" sz="2800"/>
              <a:t> 35%</a:t>
            </a:r>
            <a:r>
              <a:rPr sz="2800"/>
              <a:t>（</a:t>
            </a:r>
            <a:r>
              <a:rPr lang="en-US" altLang="zh-CN" sz="2800"/>
              <a:t>PPT</a:t>
            </a:r>
            <a:r>
              <a:rPr sz="2800"/>
              <a:t>制作与讲解）</a:t>
            </a:r>
            <a:endParaRPr sz="280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829050" y="2273935"/>
            <a:ext cx="7920355" cy="1076325"/>
          </a:xfrm>
        </p:spPr>
        <p:txBody>
          <a:bodyPr>
            <a:normAutofit fontScale="90000"/>
          </a:bodyPr>
          <a:p>
            <a:r>
              <a:rPr lang="en-US" altLang="zh-CN"/>
              <a:t>2.</a:t>
            </a:r>
            <a:r>
              <a:rPr lang="zh-CN" altLang="en-US"/>
              <a:t>简单版本车道线</a:t>
            </a:r>
            <a:r>
              <a:rPr lang="zh-CN" altLang="en-US"/>
              <a:t>检测</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userDrawn="1">
            <p:custDataLst>
              <p:tags r:id="rId1"/>
            </p:custDataLst>
          </p:nvPr>
        </p:nvPicPr>
        <p:blipFill>
          <a:blip r:embed="rId2" cstate="email">
            <a:duotone>
              <a:schemeClr val="accent1">
                <a:shade val="45000"/>
                <a:satMod val="135000"/>
              </a:schemeClr>
              <a:prstClr val="white"/>
            </a:duotone>
            <a:lum contrast="20000"/>
          </a:blip>
          <a:stretch>
            <a:fillRect/>
          </a:stretch>
        </p:blipFill>
        <p:spPr>
          <a:xfrm rot="1535812">
            <a:off x="171392" y="113247"/>
            <a:ext cx="742818" cy="962158"/>
          </a:xfrm>
          <a:prstGeom prst="rect">
            <a:avLst/>
          </a:prstGeom>
        </p:spPr>
      </p:pic>
      <p:pic>
        <p:nvPicPr>
          <p:cNvPr id="10" name="图片 9"/>
          <p:cNvPicPr>
            <a:picLocks noChangeAspect="1"/>
          </p:cNvPicPr>
          <p:nvPr userDrawn="1">
            <p:custDataLst>
              <p:tags r:id="rId3"/>
            </p:custDataLst>
          </p:nvPr>
        </p:nvPicPr>
        <p:blipFill>
          <a:blip r:embed="rId4">
            <a:duotone>
              <a:schemeClr val="accent1">
                <a:shade val="45000"/>
                <a:satMod val="135000"/>
              </a:schemeClr>
              <a:prstClr val="white"/>
            </a:duotone>
          </a:blip>
          <a:stretch>
            <a:fillRect/>
          </a:stretch>
        </p:blipFill>
        <p:spPr>
          <a:xfrm rot="20757128">
            <a:off x="11491020" y="6174455"/>
            <a:ext cx="485192" cy="495544"/>
          </a:xfrm>
          <a:prstGeom prst="rect">
            <a:avLst/>
          </a:prstGeom>
        </p:spPr>
      </p:pic>
      <p:pic>
        <p:nvPicPr>
          <p:cNvPr id="11" name="图片 10"/>
          <p:cNvPicPr>
            <a:picLocks noChangeAspect="1"/>
          </p:cNvPicPr>
          <p:nvPr userDrawn="1">
            <p:custDataLst>
              <p:tags r:id="rId5"/>
            </p:custDataLst>
          </p:nvPr>
        </p:nvPicPr>
        <p:blipFill>
          <a:blip r:embed="rId4" cstate="email">
            <a:duotone>
              <a:schemeClr val="accent1">
                <a:shade val="45000"/>
                <a:satMod val="135000"/>
              </a:schemeClr>
              <a:prstClr val="white"/>
            </a:duotone>
          </a:blip>
          <a:stretch>
            <a:fillRect/>
          </a:stretch>
        </p:blipFill>
        <p:spPr>
          <a:xfrm rot="20757128">
            <a:off x="11902266" y="5993439"/>
            <a:ext cx="253668" cy="259080"/>
          </a:xfrm>
          <a:prstGeom prst="rect">
            <a:avLst/>
          </a:prstGeom>
        </p:spPr>
      </p:pic>
      <p:pic>
        <p:nvPicPr>
          <p:cNvPr id="12" name="图片 11"/>
          <p:cNvPicPr>
            <a:picLocks noChangeAspect="1"/>
          </p:cNvPicPr>
          <p:nvPr userDrawn="1">
            <p:custDataLst>
              <p:tags r:id="rId6"/>
            </p:custDataLst>
          </p:nvPr>
        </p:nvPicPr>
        <p:blipFill>
          <a:blip r:embed="rId4" cstate="email">
            <a:duotone>
              <a:schemeClr val="accent1">
                <a:shade val="45000"/>
                <a:satMod val="135000"/>
              </a:schemeClr>
              <a:prstClr val="white"/>
            </a:duotone>
          </a:blip>
          <a:stretch>
            <a:fillRect/>
          </a:stretch>
        </p:blipFill>
        <p:spPr>
          <a:xfrm rot="674765">
            <a:off x="11100655" y="5873542"/>
            <a:ext cx="365982" cy="373791"/>
          </a:xfrm>
          <a:prstGeom prst="rect">
            <a:avLst/>
          </a:prstGeom>
        </p:spPr>
      </p:pic>
      <p:sp>
        <p:nvSpPr>
          <p:cNvPr id="2" name="标题 1"/>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a:lstStyle>
          <a:p>
            <a:pPr lvl="0" algn="ctr">
              <a:buClrTx/>
              <a:buSzTx/>
              <a:buFontTx/>
            </a:pPr>
            <a:r>
              <a:rPr lang="en-US" altLang="zh-CN">
                <a:solidFill>
                  <a:schemeClr val="accent1"/>
                </a:solidFill>
                <a:latin typeface="黑体" panose="02010609060101010101" charset="-122"/>
                <a:ea typeface="黑体" panose="02010609060101010101" charset="-122"/>
                <a:cs typeface="黑体" panose="02010609060101010101" charset="-122"/>
                <a:sym typeface="+mn-ea"/>
              </a:rPr>
              <a:t>python</a:t>
            </a:r>
            <a:r>
              <a:rPr lang="en-US" altLang="zh-CN">
                <a:solidFill>
                  <a:schemeClr val="accent1"/>
                </a:solidFill>
                <a:latin typeface="黑体" panose="02010609060101010101" charset="-122"/>
                <a:ea typeface="黑体" panose="02010609060101010101" charset="-122"/>
                <a:cs typeface="黑体" panose="02010609060101010101" charset="-122"/>
                <a:sym typeface="+mn-ea"/>
              </a:rPr>
              <a:t>环境</a:t>
            </a:r>
            <a:endParaRPr lang="en-US" altLang="zh-CN">
              <a:solidFill>
                <a:schemeClr val="accent1"/>
              </a:solidFill>
              <a:latin typeface="黑体" panose="02010609060101010101" charset="-122"/>
              <a:ea typeface="黑体" panose="02010609060101010101" charset="-122"/>
              <a:cs typeface="黑体" panose="02010609060101010101" charset="-122"/>
              <a:sym typeface="+mn-ea"/>
            </a:endParaRPr>
          </a:p>
        </p:txBody>
      </p:sp>
      <p:sp>
        <p:nvSpPr>
          <p:cNvPr id="3" name="内容占位符 2"/>
          <p:cNvSpPr>
            <a:spLocks noGrp="1"/>
          </p:cNvSpPr>
          <p:nvPr>
            <p:ph idx="4294967295"/>
            <p:custDataLst>
              <p:tags r:id="rId7"/>
            </p:custDataLst>
          </p:nvPr>
        </p:nvSpPr>
        <p:spPr>
          <a:xfrm>
            <a:off x="838200" y="1825625"/>
            <a:ext cx="10515600" cy="4351338"/>
          </a:xfr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a:solidFill>
                  <a:schemeClr val="lt1">
                    <a:lumMod val="50000"/>
                  </a:schemeClr>
                </a:solidFill>
                <a:latin typeface="黑体" panose="02010609060101010101" charset="-122"/>
                <a:ea typeface="黑体" panose="02010609060101010101" charset="-122"/>
                <a:sym typeface="+mn-ea"/>
              </a:rPr>
              <a:t>https://github.com/liuruijin17/LSTR</a:t>
            </a:r>
            <a:endParaRPr lang="zh-CN" altLang="en-US">
              <a:solidFill>
                <a:schemeClr val="lt1">
                  <a:lumMod val="50000"/>
                </a:schemeClr>
              </a:solidFill>
              <a:latin typeface="黑体" panose="02010609060101010101" charset="-122"/>
              <a:ea typeface="黑体" panose="02010609060101010101" charset="-122"/>
              <a:sym typeface="+mn-ea"/>
            </a:endParaRPr>
          </a:p>
          <a:p>
            <a:pPr marL="0" lvl="0" algn="ctr">
              <a:buClrTx/>
              <a:buSzTx/>
              <a:buNone/>
            </a:pPr>
            <a:endParaRPr lang="zh-CN" altLang="en-US">
              <a:solidFill>
                <a:schemeClr val="lt1">
                  <a:lumMod val="50000"/>
                </a:schemeClr>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8"/>
          <a:stretch>
            <a:fillRect/>
          </a:stretch>
        </p:blipFill>
        <p:spPr>
          <a:xfrm>
            <a:off x="5427345" y="3274695"/>
            <a:ext cx="2266950" cy="2266950"/>
          </a:xfrm>
          <a:prstGeom prst="rect">
            <a:avLst/>
          </a:prstGeom>
        </p:spPr>
      </p:pic>
      <p:sp>
        <p:nvSpPr>
          <p:cNvPr id="7" name="文本框 6"/>
          <p:cNvSpPr txBox="1"/>
          <p:nvPr>
            <p:custDataLst>
              <p:tags r:id="rId9"/>
            </p:custDataLst>
          </p:nvPr>
        </p:nvSpPr>
        <p:spPr>
          <a:xfrm>
            <a:off x="4027170" y="3747135"/>
            <a:ext cx="5067935" cy="1603375"/>
          </a:xfrm>
          <a:prstGeom prst="rect">
            <a:avLst/>
          </a:prstGeom>
          <a:noFill/>
        </p:spPr>
        <p:txBody>
          <a:bodyPr wrap="square" rtlCol="0">
            <a:noAutofit/>
          </a:bodyPr>
          <a:p>
            <a:r>
              <a:rPr lang="en-US" altLang="zh-CN" sz="4000">
                <a:solidFill>
                  <a:schemeClr val="dk1"/>
                </a:solidFill>
                <a:latin typeface="黑体" panose="02010609060101010101" charset="-122"/>
                <a:ea typeface="黑体" panose="02010609060101010101" charset="-122"/>
                <a:cs typeface="黑体" panose="02010609060101010101" charset="-122"/>
              </a:rPr>
              <a:t>IDE</a:t>
            </a:r>
            <a:r>
              <a:rPr lang="zh-CN" altLang="en-US">
                <a:solidFill>
                  <a:schemeClr val="dk1"/>
                </a:solidFill>
                <a:latin typeface="黑体" panose="02010609060101010101" charset="-122"/>
                <a:ea typeface="黑体" panose="02010609060101010101" charset="-122"/>
                <a:cs typeface="黑体" panose="02010609060101010101" charset="-122"/>
              </a:rPr>
              <a:t>：</a:t>
            </a:r>
            <a:endParaRPr lang="zh-CN" altLang="en-US">
              <a:solidFill>
                <a:schemeClr val="dk1"/>
              </a:solidFill>
              <a:latin typeface="黑体" panose="02010609060101010101" charset="-122"/>
              <a:ea typeface="黑体" panose="02010609060101010101" charset="-122"/>
              <a:cs typeface="黑体" panose="02010609060101010101" charset="-122"/>
            </a:endParaRPr>
          </a:p>
        </p:txBody>
      </p:sp>
      <p:sp>
        <p:nvSpPr>
          <p:cNvPr id="8" name="文本框 7"/>
          <p:cNvSpPr txBox="1"/>
          <p:nvPr>
            <p:custDataLst>
              <p:tags r:id="rId10"/>
            </p:custDataLst>
          </p:nvPr>
        </p:nvSpPr>
        <p:spPr>
          <a:xfrm>
            <a:off x="4529455" y="5808980"/>
            <a:ext cx="4064000" cy="768350"/>
          </a:xfrm>
          <a:prstGeom prst="rect">
            <a:avLst/>
          </a:prstGeom>
          <a:noFill/>
        </p:spPr>
        <p:txBody>
          <a:bodyPr wrap="square" rtlCol="0">
            <a:spAutoFit/>
          </a:bodyPr>
          <a:p>
            <a:r>
              <a:rPr lang="en-US" altLang="zh-CN" sz="4400">
                <a:solidFill>
                  <a:schemeClr val="dk1"/>
                </a:solidFill>
                <a:latin typeface="黑体" panose="02010609060101010101" charset="-122"/>
                <a:ea typeface="黑体" panose="02010609060101010101" charset="-122"/>
              </a:rPr>
              <a:t>pycharm</a:t>
            </a:r>
            <a:endParaRPr lang="en-US" altLang="zh-CN" sz="4400">
              <a:solidFill>
                <a:schemeClr val="dk1"/>
              </a:solidFill>
              <a:latin typeface="黑体" panose="02010609060101010101" charset="-122"/>
              <a:ea typeface="黑体" panose="02010609060101010101" charset="-122"/>
            </a:endParaRPr>
          </a:p>
        </p:txBody>
      </p:sp>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pic>
        <p:nvPicPr>
          <p:cNvPr id="9" name="图片 8" descr="D:\桌面\0c9f76d0daca4f0d8a188b271a973c2b.png0c9f76d0daca4f0d8a188b271a973c2b"/>
          <p:cNvPicPr/>
          <p:nvPr>
            <p:custDataLst>
              <p:tags r:id="rId8"/>
            </p:custDataLst>
          </p:nvPr>
        </p:nvPicPr>
        <p:blipFill rotWithShape="1">
          <a:blip r:embed="rId9"/>
          <a:srcRect/>
          <a:stretch>
            <a:fillRect/>
          </a:stretch>
        </p:blipFill>
        <p:spPr>
          <a:xfrm>
            <a:off x="6102986" y="1226503"/>
            <a:ext cx="5476240" cy="4577715"/>
          </a:xfrm>
          <a:prstGeom prst="rect">
            <a:avLst/>
          </a:prstGeom>
        </p:spPr>
      </p:pic>
      <p:sp>
        <p:nvSpPr>
          <p:cNvPr id="3" name="文本框 2"/>
          <p:cNvSpPr txBox="1"/>
          <p:nvPr>
            <p:custDataLst>
              <p:tags r:id="rId10"/>
            </p:custDataLst>
          </p:nvPr>
        </p:nvSpPr>
        <p:spPr>
          <a:xfrm>
            <a:off x="612775" y="2586990"/>
            <a:ext cx="4876800" cy="369697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1000"/>
              </a:spcAft>
              <a:buClr>
                <a:schemeClr val="tx1">
                  <a:lumMod val="65000"/>
                  <a:lumOff val="35000"/>
                </a:schemeClr>
              </a:buClr>
              <a:buFont typeface="Wingdings" panose="05000000000000000000" charset="0"/>
              <a:buChar char=""/>
            </a:pPr>
            <a:r>
              <a:rPr lang="en-US" altLang="zh-CN" sz="2000" dirty="0">
                <a:solidFill>
                  <a:schemeClr val="tx1">
                    <a:lumMod val="65000"/>
                    <a:lumOff val="35000"/>
                  </a:schemeClr>
                </a:solidFill>
                <a:latin typeface="Arial" panose="020B0604020202020204" pitchFamily="34" charset="0"/>
                <a:ea typeface="微软雅黑" panose="020B0503020204020204" charset="-122"/>
                <a:sym typeface="+mn-ea"/>
              </a:rPr>
              <a:t>    </a:t>
            </a:r>
            <a:r>
              <a:rPr lang="zh-CN" altLang="en-US" sz="2000" dirty="0">
                <a:solidFill>
                  <a:schemeClr val="tx1">
                    <a:lumMod val="65000"/>
                    <a:lumOff val="35000"/>
                  </a:schemeClr>
                </a:solidFill>
                <a:latin typeface="Arial" panose="020B0604020202020204" pitchFamily="34" charset="0"/>
                <a:ea typeface="微软雅黑" panose="020B0503020204020204" charset="-122"/>
                <a:sym typeface="+mn-ea"/>
              </a:rPr>
              <a:t>车道线检测是一种基础且重要的视觉任务，对于自动驾驶、交通管理和驾驶员辅助系统具有重大意义。车道线检测的目的是准确地检测和提取道路上的车道线，并为车辆提供定位和路径规划的依据。</a:t>
            </a:r>
            <a:endParaRPr lang="zh-CN" altLang="en-US" sz="2000" dirty="0">
              <a:solidFill>
                <a:schemeClr val="tx1">
                  <a:lumMod val="65000"/>
                  <a:lumOff val="35000"/>
                </a:schemeClr>
              </a:solidFill>
              <a:latin typeface="Arial" panose="020B0604020202020204" pitchFamily="34" charset="0"/>
              <a:ea typeface="微软雅黑" panose="020B0503020204020204" charset="-122"/>
              <a:sym typeface="+mn-ea"/>
            </a:endParaRPr>
          </a:p>
        </p:txBody>
      </p:sp>
      <p:sp>
        <p:nvSpPr>
          <p:cNvPr id="4" name="文本框 3"/>
          <p:cNvSpPr txBox="1"/>
          <p:nvPr>
            <p:custDataLst>
              <p:tags r:id="rId11"/>
            </p:custDataLst>
          </p:nvPr>
        </p:nvSpPr>
        <p:spPr>
          <a:xfrm>
            <a:off x="558165" y="422275"/>
            <a:ext cx="4876800" cy="1529080"/>
          </a:xfrm>
          <a:prstGeom prst="rect">
            <a:avLst/>
          </a:prstGeom>
          <a:noFill/>
        </p:spPr>
        <p:txBody>
          <a:bodyPr wrap="square" rtlCol="0" anchor="b" anchorCtr="0">
            <a:normAutofit/>
          </a:bodyPr>
          <a:lstStyle/>
          <a:p>
            <a:r>
              <a:rPr lang="zh-CN" altLang="en-US" sz="3600" b="1" spc="300" dirty="0">
                <a:solidFill>
                  <a:schemeClr val="tx1">
                    <a:lumMod val="85000"/>
                    <a:lumOff val="15000"/>
                  </a:schemeClr>
                </a:solidFill>
                <a:uFillTx/>
                <a:latin typeface="Arial" panose="020B0604020202020204" pitchFamily="34" charset="0"/>
                <a:ea typeface="微软雅黑" panose="020B0503020204020204" charset="-122"/>
              </a:rPr>
              <a:t>研究目的</a:t>
            </a:r>
            <a:endParaRPr lang="zh-CN" altLang="en-US" sz="3600" b="1" spc="300" dirty="0">
              <a:solidFill>
                <a:schemeClr val="tx1">
                  <a:lumMod val="85000"/>
                  <a:lumOff val="15000"/>
                </a:schemeClr>
              </a:solidFill>
              <a:uFillTx/>
              <a:latin typeface="Arial" panose="020B0604020202020204" pitchFamily="34" charset="0"/>
              <a:ea typeface="微软雅黑" panose="020B0503020204020204" charset="-122"/>
            </a:endParaRPr>
          </a:p>
        </p:txBody>
      </p:sp>
    </p:spTree>
    <p:custDataLst>
      <p:tags r:id="rId1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pic>
        <p:nvPicPr>
          <p:cNvPr id="9" name="图片 8" descr="D:\桌面\v2-4d7625046a7c496990e7b146d1aa55a3_r.jpgv2-4d7625046a7c496990e7b146d1aa55a3_r"/>
          <p:cNvPicPr/>
          <p:nvPr>
            <p:custDataLst>
              <p:tags r:id="rId8"/>
            </p:custDataLst>
          </p:nvPr>
        </p:nvPicPr>
        <p:blipFill rotWithShape="1">
          <a:blip r:embed="rId9"/>
          <a:srcRect/>
          <a:stretch>
            <a:fillRect/>
          </a:stretch>
        </p:blipFill>
        <p:spPr>
          <a:xfrm>
            <a:off x="5884545" y="2310765"/>
            <a:ext cx="5694680" cy="2882900"/>
          </a:xfrm>
          <a:prstGeom prst="rect">
            <a:avLst/>
          </a:prstGeom>
        </p:spPr>
      </p:pic>
      <p:sp>
        <p:nvSpPr>
          <p:cNvPr id="3" name="文本框 2"/>
          <p:cNvSpPr txBox="1"/>
          <p:nvPr>
            <p:custDataLst>
              <p:tags r:id="rId10"/>
            </p:custDataLst>
          </p:nvPr>
        </p:nvSpPr>
        <p:spPr>
          <a:xfrm>
            <a:off x="612775" y="2378075"/>
            <a:ext cx="4876800" cy="3905885"/>
          </a:xfrm>
          <a:prstGeom prst="rect">
            <a:avLst/>
          </a:prstGeom>
          <a:noFill/>
        </p:spPr>
        <p:txBody>
          <a:bodyPr wrap="square" rtlCol="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1000"/>
              </a:spcAft>
              <a:buClr>
                <a:schemeClr val="tx1">
                  <a:lumMod val="65000"/>
                  <a:lumOff val="35000"/>
                </a:schemeClr>
              </a:buClr>
              <a:buFont typeface="Wingdings" panose="05000000000000000000"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mn-ea"/>
              </a:rPr>
              <a:t>车道线检测主要应用于自动驾驶，完成对车道线的识别后，自动驾驶（或者当前仍然是辅助驾驶）系统就可以实现车辆横向运动的主动安全功能和控制功能。</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mn-ea"/>
            </a:endParaRPr>
          </a:p>
          <a:p>
            <a:pPr marL="342900" indent="-342900">
              <a:lnSpc>
                <a:spcPct val="150000"/>
              </a:lnSpc>
              <a:spcAft>
                <a:spcPts val="1000"/>
              </a:spcAft>
              <a:buClr>
                <a:schemeClr val="tx1">
                  <a:lumMod val="65000"/>
                  <a:lumOff val="35000"/>
                </a:schemeClr>
              </a:buClr>
              <a:buFont typeface="Wingdings" panose="05000000000000000000" charset="0"/>
              <a:buChar char=""/>
            </a:pPr>
            <a:r>
              <a:rPr lang="zh-CN" altLang="en-US" sz="1600" dirty="0">
                <a:solidFill>
                  <a:schemeClr val="tx1">
                    <a:lumMod val="65000"/>
                    <a:lumOff val="35000"/>
                  </a:schemeClr>
                </a:solidFill>
                <a:latin typeface="Arial" panose="020B0604020202020204" pitchFamily="34" charset="0"/>
                <a:ea typeface="微软雅黑" panose="020B0503020204020204" charset="-122"/>
                <a:sym typeface="+mn-ea"/>
              </a:rPr>
              <a:t>车道线检测可以确定当前车辆与车道的位置关系，在车辆偏离车道时，系统就可以获知并通过声音、触觉等方式来提醒驾驶员，避免在车辆越线后，触发潜在的横向碰撞或其他风险，也就是车道偏离预警。同样还可以做到车道居中辅助、自动变道辅助等。</a:t>
            </a:r>
            <a:endParaRPr lang="zh-CN" altLang="en-US" sz="1600" dirty="0">
              <a:solidFill>
                <a:schemeClr val="tx1">
                  <a:lumMod val="65000"/>
                  <a:lumOff val="35000"/>
                </a:schemeClr>
              </a:solidFill>
              <a:latin typeface="Arial" panose="020B0604020202020204" pitchFamily="34" charset="0"/>
              <a:ea typeface="微软雅黑" panose="020B0503020204020204" charset="-122"/>
              <a:sym typeface="+mn-ea"/>
            </a:endParaRPr>
          </a:p>
        </p:txBody>
      </p:sp>
      <p:sp>
        <p:nvSpPr>
          <p:cNvPr id="4" name="文本框 3"/>
          <p:cNvSpPr txBox="1"/>
          <p:nvPr>
            <p:custDataLst>
              <p:tags r:id="rId11"/>
            </p:custDataLst>
          </p:nvPr>
        </p:nvSpPr>
        <p:spPr>
          <a:xfrm>
            <a:off x="612775" y="532130"/>
            <a:ext cx="4876800" cy="1529080"/>
          </a:xfrm>
          <a:prstGeom prst="rect">
            <a:avLst/>
          </a:prstGeom>
          <a:noFill/>
        </p:spPr>
        <p:txBody>
          <a:bodyPr wrap="square" rtlCol="0" anchor="b" anchorCtr="0">
            <a:normAutofit/>
          </a:bodyPr>
          <a:lstStyle/>
          <a:p>
            <a:r>
              <a:rPr lang="zh-CN" altLang="en-US" sz="3600" b="1" spc="300" dirty="0">
                <a:solidFill>
                  <a:schemeClr val="tx1">
                    <a:lumMod val="85000"/>
                    <a:lumOff val="15000"/>
                  </a:schemeClr>
                </a:solidFill>
                <a:uFillTx/>
                <a:latin typeface="Arial" panose="020B0604020202020204" pitchFamily="34" charset="0"/>
                <a:ea typeface="微软雅黑" panose="020B0503020204020204" charset="-122"/>
              </a:rPr>
              <a:t>研究意义</a:t>
            </a:r>
            <a:endParaRPr lang="zh-CN" altLang="en-US" sz="3600" b="1" spc="300" dirty="0">
              <a:solidFill>
                <a:schemeClr val="tx1">
                  <a:lumMod val="85000"/>
                  <a:lumOff val="15000"/>
                </a:schemeClr>
              </a:solidFill>
              <a:uFillTx/>
              <a:latin typeface="Arial" panose="020B0604020202020204" pitchFamily="34" charset="0"/>
              <a:ea typeface="微软雅黑" panose="020B0503020204020204" charset="-122"/>
            </a:endParaRPr>
          </a:p>
        </p:txBody>
      </p:sp>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555"/>
              <a:t>研究方法</a:t>
            </a:r>
            <a:endParaRPr lang="zh-CN" altLang="en-US" sz="3555"/>
          </a:p>
        </p:txBody>
      </p:sp>
      <p:sp>
        <p:nvSpPr>
          <p:cNvPr id="8" name="文本占位符 7"/>
          <p:cNvSpPr>
            <a:spLocks noGrp="1"/>
          </p:cNvSpPr>
          <p:nvPr>
            <p:ph type="body" sz="quarter" idx="13"/>
          </p:nvPr>
        </p:nvSpPr>
        <p:spPr>
          <a:xfrm>
            <a:off x="368360" y="1652240"/>
            <a:ext cx="3956400" cy="4093200"/>
          </a:xfrm>
        </p:spPr>
        <p:txBody>
          <a:bodyPr>
            <a:noAutofit/>
          </a:bodyPr>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在给定一组棋盘图像的情况下，计算相机校准矩阵和失真系数。</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对原始图像应用失真校正。</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应用透视变换来校正二进制图像（“鸟瞰图”）。使用颜色变换、渐变等来创建阈值化的二进制图像。</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检测车道像素并进行拟合以找到车道边界。</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确定车道的曲率和车辆相对于中心的位置。</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将检测到的车道边界扭曲回原始图像。</a:t>
            </a:r>
            <a:endParaRPr lang="zh-CN" altLang="en-US">
              <a:latin typeface="微软雅黑" panose="020B0503020204020204" charset="-122"/>
              <a:cs typeface="微软雅黑" panose="020B0503020204020204" charset="-122"/>
            </a:endParaRPr>
          </a:p>
          <a:p>
            <a:pPr>
              <a:lnSpc>
                <a:spcPct val="100000"/>
              </a:lnSpc>
            </a:pPr>
            <a:r>
              <a:rPr lang="en-US" altLang="zh-CN">
                <a:latin typeface="微软雅黑" panose="020B0503020204020204" charset="-122"/>
                <a:cs typeface="微软雅黑" panose="020B0503020204020204" charset="-122"/>
                <a:sym typeface="+mn-ea"/>
              </a:rPr>
              <a:t>   </a:t>
            </a:r>
            <a:r>
              <a:rPr lang="zh-CN" altLang="en-US">
                <a:latin typeface="微软雅黑" panose="020B0503020204020204" charset="-122"/>
                <a:cs typeface="微软雅黑" panose="020B0503020204020204" charset="-122"/>
                <a:sym typeface="+mn-ea"/>
              </a:rPr>
              <a:t>输出车道边界的视觉显示以及车道曲率和车辆位置的数值估计。</a:t>
            </a:r>
            <a:endParaRPr lang="zh-CN" altLang="en-US">
              <a:latin typeface="微软雅黑" panose="020B0503020204020204" charset="-122"/>
              <a:cs typeface="微软雅黑" panose="020B0503020204020204" charset="-122"/>
            </a:endParaRPr>
          </a:p>
          <a:p>
            <a:endParaRPr lang="zh-CN" altLang="en-US">
              <a:latin typeface="微软雅黑" panose="020B0503020204020204" charset="-122"/>
              <a:cs typeface="微软雅黑" panose="020B0503020204020204" charset="-122"/>
            </a:endParaRPr>
          </a:p>
        </p:txBody>
      </p:sp>
      <p:pic>
        <p:nvPicPr>
          <p:cNvPr id="7" name="图片 6" descr="9"/>
          <p:cNvPicPr>
            <a:picLocks noChangeAspect="1"/>
          </p:cNvPicPr>
          <p:nvPr>
            <p:custDataLst>
              <p:tags r:id="rId1"/>
            </p:custDataLst>
          </p:nvPr>
        </p:nvPicPr>
        <p:blipFill>
          <a:blip r:embed="rId2"/>
          <a:stretch>
            <a:fillRect/>
          </a:stretch>
        </p:blipFill>
        <p:spPr>
          <a:xfrm>
            <a:off x="5419090" y="1437005"/>
            <a:ext cx="6256655" cy="398462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a:t>数据集</a:t>
            </a:r>
            <a:endParaRPr lang="zh-CN" altLang="en-US"/>
          </a:p>
        </p:txBody>
      </p:sp>
      <p:sp>
        <p:nvSpPr>
          <p:cNvPr id="2" name="文本占位符 1"/>
          <p:cNvSpPr>
            <a:spLocks noGrp="1"/>
          </p:cNvSpPr>
          <p:nvPr>
            <p:ph type="body" sz="quarter" idx="13"/>
          </p:nvPr>
        </p:nvSpPr>
        <p:spPr/>
        <p:txBody>
          <a:bodyPr/>
          <a:p>
            <a:r>
              <a:rPr lang="zh-CN" altLang="en-US" sz="1800">
                <a:sym typeface="+mn-ea"/>
              </a:rPr>
              <a:t>原作者的数据集已经包含了多种情况，包括灯光条件、直道与弯道、车道线是否被遮挡、图片是否模糊的情况。</a:t>
            </a:r>
            <a:endParaRPr lang="zh-CN" altLang="en-US" sz="1800">
              <a:sym typeface="+mn-ea"/>
            </a:endParaRPr>
          </a:p>
          <a:p>
            <a:r>
              <a:rPr lang="zh-CN" altLang="en-US" sz="1800">
                <a:sym typeface="+mn-ea"/>
              </a:rPr>
              <a:t>未能实现的作者在前缀名上加了</a:t>
            </a:r>
            <a:r>
              <a:rPr lang="en-US" altLang="zh-CN" sz="1800">
                <a:sym typeface="+mn-ea"/>
              </a:rPr>
              <a:t>challenge</a:t>
            </a:r>
            <a:endParaRPr lang="en-US" altLang="zh-CN" sz="1800"/>
          </a:p>
          <a:p>
            <a:r>
              <a:rPr lang="zh-CN" altLang="en-US" sz="1800">
                <a:sym typeface="+mn-ea"/>
              </a:rPr>
              <a:t>我们组又添加了关于车辆遮挡、雾气下的图片</a:t>
            </a:r>
            <a:endParaRPr lang="zh-CN" altLang="en-US" sz="1800"/>
          </a:p>
          <a:p>
            <a:endParaRPr lang="zh-CN" altLang="en-US"/>
          </a:p>
          <a:p>
            <a:endParaRPr lang="zh-CN" altLang="en-US"/>
          </a:p>
        </p:txBody>
      </p:sp>
      <p:pic>
        <p:nvPicPr>
          <p:cNvPr id="11" name="内容占位符 10"/>
          <p:cNvPicPr>
            <a:picLocks noChangeAspect="1"/>
          </p:cNvPicPr>
          <p:nvPr>
            <p:ph sz="quarter" idx="14"/>
            <p:custDataLst>
              <p:tags r:id="rId1"/>
            </p:custDataLst>
          </p:nvPr>
        </p:nvPicPr>
        <p:blipFill>
          <a:blip r:embed="rId2"/>
          <a:stretch>
            <a:fillRect/>
          </a:stretch>
        </p:blipFill>
        <p:spPr>
          <a:xfrm>
            <a:off x="5100955" y="688340"/>
            <a:ext cx="7035165" cy="563308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topBotto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ottomTop"/>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navigation"/>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elt"/>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TAG_VERSION" val="1.0"/>
  <p:tag name="KSO_WM_BEAUTIFY_FLAG" val="#wm#"/>
  <p:tag name="KSO_WM_TEMPLATE_CATEGORY" val="custom"/>
  <p:tag name="KSO_WM_TEMPLATE_INDEX" val="20204177"/>
  <p:tag name="KSO_WM_TEMPLATE_SUBCATEGORY" val="0"/>
  <p:tag name="KSO_WM_TEMPLATE_MASTER_TYPE" val="1"/>
  <p:tag name="KSO_WM_TEMPLATE_COLOR_TYPE" val="1"/>
  <p:tag name="KSO_WM_TEMPLATE_MASTER_THUMB_INDEX" val="12"/>
  <p:tag name="KSO_WM_TEMPLATE_THUMBS_INDEX" val="1、4、7、8、9、10、17、20、24、27、31、34"/>
</p:tagLst>
</file>

<file path=ppt/tags/tag144.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TEMPLATE_CATEGORY" val="custom"/>
  <p:tag name="KSO_WM_TEMPLATE_INDEX" val="20204177"/>
  <p:tag name="KSO_WM_UNIT_ID" val="custom20204177_1*b*1"/>
  <p:tag name="KSO_WM_UNIT_PRESET_TEXT" val="单击此处添加副标题内容"/>
  <p:tag name="KSO_WM_UNIT_ISNUMDGMTITLE" val="0"/>
  <p:tag name="KSO_WM_UNIT_TEXT_FILL_FORE_SCHEMECOLOR_INDEX_BRIGHTNESS" val="0.35"/>
  <p:tag name="KSO_WM_UNIT_TEXT_FILL_FORE_SCHEMECOLOR_INDEX" val="13"/>
  <p:tag name="KSO_WM_UNIT_TEXT_FILL_TYPE" val="1"/>
</p:tagLst>
</file>

<file path=ppt/tags/tag145.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TEMPLATE_CATEGORY" val="custom"/>
  <p:tag name="KSO_WM_TEMPLATE_INDEX" val="20204177"/>
  <p:tag name="KSO_WM_UNIT_ID" val="custom20204177_1*a*1"/>
  <p:tag name="KSO_WM_UNIT_PRESET_TEXT" val="简约工作总结"/>
  <p:tag name="KSO_WM_UNIT_ISNUMDGMTITLE" val="0"/>
  <p:tag name="KSO_WM_UNIT_TEXT_FILL_FORE_SCHEMECOLOR_INDEX_BRIGHTNESS" val="0.15"/>
  <p:tag name="KSO_WM_UNIT_TEXT_FILL_FORE_SCHEMECOLOR_INDEX" val="13"/>
  <p:tag name="KSO_WM_UNIT_TEX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177_1*i*1"/>
  <p:tag name="KSO_WM_UNIT_LAYERLEVEL" val="1"/>
  <p:tag name="KSO_WM_TAG_VERSION" val="1.0"/>
  <p:tag name="KSO_WM_BEAUTIFY_FLAG" val="#wm#"/>
  <p:tag name="KSO_WM_SLIDE_BACKGROUND_MASK_FLAG" val="1"/>
  <p:tag name="KSO_WM_UNIT_TYPE" val="i"/>
  <p:tag name="KSO_WM_UNIT_INDEX" val="1"/>
  <p:tag name="KSO_WM_TEMPLATE_CATEGORY" val="custom"/>
  <p:tag name="KSO_WM_TEMPLATE_INDEX" val="20204177"/>
  <p:tag name="KSO_WM_UNIT_TEXT_FILL_FORE_SCHEMECOLOR_INDEX_BRIGHTNESS" val="0"/>
  <p:tag name="KSO_WM_UNIT_TEXT_FILL_FORE_SCHEMECOLOR_INDEX" val="5"/>
  <p:tag name="KSO_WM_UNIT_TEXT_FILL_TYPE" val="1"/>
</p:tagLst>
</file>

<file path=ppt/tags/tag147.xml><?xml version="1.0" encoding="utf-8"?>
<p:tagLst xmlns:p="http://schemas.openxmlformats.org/presentationml/2006/main">
  <p:tag name="KSO_WM_BEAUTIFY_FLAG" val="#wm#"/>
  <p:tag name="KSO_WM_TEMPLATE_SUBCATEGORY" val="0"/>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MASTER_TYPE" val="1"/>
  <p:tag name="KSO_WM_TEMPLATE_COLOR_TYPE" val="1"/>
  <p:tag name="KSO_WM_TEMPLATE_CATEGORY" val="custom"/>
  <p:tag name="KSO_WM_TEMPLATE_INDEX" val="20204177"/>
  <p:tag name="KSO_WM_SLIDE_ID" val="custom20204177_1"/>
  <p:tag name="KSO_WM_TEMPLATE_MASTER_THUMB_INDEX" val="12"/>
  <p:tag name="KSO_WM_TEMPLATE_THUMBS_INDEX" val="1、4、7、8、9、10、17、20、24、27、31、34"/>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177"/>
  <p:tag name="KSO_WM_UNIT_ID" val="custom20204177_4*l_h_i*1_1_1"/>
  <p:tag name="KSO_WM_UNIT_TEXT_FILL_FORE_SCHEMECOLOR_INDEX" val="5"/>
  <p:tag name="KSO_WM_UNIT_TEXT_FILL_TYPE" val="1"/>
  <p:tag name="KSO_WM_UNIT_USESOURCEFORMAT_APPLY" val="1"/>
</p:tagLst>
</file>

<file path=ppt/tags/tag149.xml><?xml version="1.0" encoding="utf-8"?>
<p:tagLst xmlns:p="http://schemas.openxmlformats.org/presentationml/2006/main">
  <p:tag name="KSO_WM_UNIT_ISCONTENTSTITLE" val="0"/>
  <p:tag name="KSO_WM_UNIT_COLOR_SCHEME_SHAPE_ID" val="32"/>
  <p:tag name="KSO_WM_UNIT_COLOR_SCHEME_PARENT_PAGE" val="0_4"/>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4177"/>
  <p:tag name="KSO_WM_UNIT_ID" val="custom20204177_4*l_h_f*1_1_1"/>
  <p:tag name="KSO_WM_UNIT_PRESET_TEXT" val="单击此处添加正文内容，文字是您思想的提炼"/>
  <p:tag name="KSO_WM_UNIT_SUBTYPE" val="a"/>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177"/>
  <p:tag name="KSO_WM_UNIT_ID" val="custom20204177_4*l_h_i*1_2_1"/>
  <p:tag name="KSO_WM_UNIT_TEXT_FILL_FORE_SCHEMECOLOR_INDEX" val="6"/>
  <p:tag name="KSO_WM_UNIT_TEXT_FILL_TYPE" val="1"/>
  <p:tag name="KSO_WM_UNIT_USESOURCEFORMAT_APPLY" val="1"/>
</p:tagLst>
</file>

<file path=ppt/tags/tag151.xml><?xml version="1.0" encoding="utf-8"?>
<p:tagLst xmlns:p="http://schemas.openxmlformats.org/presentationml/2006/main">
  <p:tag name="KSO_WM_UNIT_ISCONTENTSTITLE" val="0"/>
  <p:tag name="KSO_WM_UNIT_COLOR_SCHEME_SHAPE_ID" val="32"/>
  <p:tag name="KSO_WM_UNIT_COLOR_SCHEME_PARENT_PAGE" val="0_4"/>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4177"/>
  <p:tag name="KSO_WM_UNIT_ID" val="custom20204177_4*l_h_f*1_2_1"/>
  <p:tag name="KSO_WM_UNIT_PRESET_TEXT" val="单击此处添加正文内容，文字是您思想的提炼"/>
  <p:tag name="KSO_WM_UNIT_SUBTYPE" val="a"/>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177"/>
  <p:tag name="KSO_WM_UNIT_ID" val="custom20204177_4*l_h_i*1_3_1"/>
  <p:tag name="KSO_WM_UNIT_TEXT_FILL_FORE_SCHEMECOLOR_INDEX" val="5"/>
  <p:tag name="KSO_WM_UNIT_TEXT_FILL_TYPE" val="1"/>
  <p:tag name="KSO_WM_UNIT_USESOURCEFORMAT_APPLY" val="1"/>
</p:tagLst>
</file>

<file path=ppt/tags/tag153.xml><?xml version="1.0" encoding="utf-8"?>
<p:tagLst xmlns:p="http://schemas.openxmlformats.org/presentationml/2006/main">
  <p:tag name="KSO_WM_UNIT_ISCONTENTSTITLE" val="0"/>
  <p:tag name="KSO_WM_UNIT_COLOR_SCHEME_SHAPE_ID" val="32"/>
  <p:tag name="KSO_WM_UNIT_COLOR_SCHEME_PARENT_PAGE" val="0_4"/>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TEMPLATE_CATEGORY" val="custom"/>
  <p:tag name="KSO_WM_TEMPLATE_INDEX" val="20204177"/>
  <p:tag name="KSO_WM_UNIT_ID" val="custom20204177_4*l_h_f*1_3_1"/>
  <p:tag name="KSO_WM_UNIT_PRESET_TEXT" val="单击此处添加正文内容，文字是您思想的提炼"/>
  <p:tag name="KSO_WM_UNIT_SUBTYPE" val="a"/>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177"/>
  <p:tag name="KSO_WM_UNIT_ID" val="custom20204177_4*l_h_i*1_4_1"/>
  <p:tag name="KSO_WM_UNIT_TEXT_FILL_FORE_SCHEMECOLOR_INDEX" val="6"/>
  <p:tag name="KSO_WM_UNIT_TEXT_FILL_TYPE" val="1"/>
  <p:tag name="KSO_WM_UNIT_USESOURCEFORMAT_APPLY" val="1"/>
</p:tagLst>
</file>

<file path=ppt/tags/tag155.xml><?xml version="1.0" encoding="utf-8"?>
<p:tagLst xmlns:p="http://schemas.openxmlformats.org/presentationml/2006/main">
  <p:tag name="KSO_WM_UNIT_ISCONTENTSTITLE" val="0"/>
  <p:tag name="KSO_WM_UNIT_COLOR_SCHEME_SHAPE_ID" val="32"/>
  <p:tag name="KSO_WM_UNIT_COLOR_SCHEME_PARENT_PAGE" val="0_4"/>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TEMPLATE_CATEGORY" val="custom"/>
  <p:tag name="KSO_WM_TEMPLATE_INDEX" val="20204177"/>
  <p:tag name="KSO_WM_UNIT_ID" val="custom20204177_4*l_h_f*1_4_1"/>
  <p:tag name="KSO_WM_UNIT_PRESET_TEXT" val="单击此处添加正文内容，文字是您思想的提炼"/>
  <p:tag name="KSO_WM_UNIT_SUBTYPE" val="a"/>
  <p:tag name="KSO_WM_UNIT_TEXT_FILL_FORE_SCHEMECOLOR_INDEX" val="13"/>
  <p:tag name="KSO_WM_UNIT_TEXT_FILL_TYPE" val="1"/>
  <p:tag name="KSO_WM_UNIT_USESOURCEFORMAT_APPLY" val="1"/>
</p:tagLst>
</file>

<file path=ppt/tags/tag156.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177"/>
  <p:tag name="KSO_WM_UNIT_ID" val="custom20204177_4*a*1"/>
  <p:tag name="KSO_WM_UNIT_PRESET_TEXT" val="目录"/>
  <p:tag name="KSO_WM_UNIT_ISNUMDGMTITLE" val="0"/>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177"/>
  <p:tag name="KSO_WM_SLIDE_ID" val="custom20204177_4"/>
</p:tagLst>
</file>

<file path=ppt/tags/tag158.xml><?xml version="1.0" encoding="utf-8"?>
<p:tagLst xmlns:p="http://schemas.openxmlformats.org/presentationml/2006/main">
  <p:tag name="KSO_WM_BEAUTIFY_FLAG" val="#wm#"/>
  <p:tag name="KSO_WM_TEMPLATE_CATEGORY" val="custom"/>
  <p:tag name="KSO_WM_TEMPLATE_INDEX" val="20204177"/>
</p:tagLst>
</file>

<file path=ppt/tags/tag159.xml><?xml version="1.0" encoding="utf-8"?>
<p:tagLst xmlns:p="http://schemas.openxmlformats.org/presentationml/2006/main">
  <p:tag name="KSO_WM_BEAUTIFY_FLAG" val="#wm#"/>
  <p:tag name="KSO_WM_TEMPLATE_CATEGORY" val="custom"/>
  <p:tag name="KSO_WM_TEMPLATE_INDEX" val="20204177"/>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0d270e53-777f-4951-9362-ed94b489d066}"/>
  <p:tag name="KSO_WM_UNIT_TYPE" val="i"/>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c46519a2-60b1-46de-9480-3d9c0b0af64a}"/>
  <p:tag name="KSO_WM_UNIT_TYPE" val="i"/>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df0e8c08-a594-4ba1-a507-5037d5539633}"/>
  <p:tag name="KSO_WM_UNIT_TYPE" val="i"/>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902e02b-0ed0-4401-88cf-2dc2bb226179}"/>
  <p:tag name="KSO_WM_UNIT_TYPE" val="i"/>
</p:tagLst>
</file>

<file path=ppt/tags/tag164.xml><?xml version="1.0" encoding="utf-8"?>
<p:tagLst xmlns:p="http://schemas.openxmlformats.org/presentationml/2006/main">
  <p:tag name="KSO_WM_UNIT_TEXT_FILL_FORE_SCHEMECOLOR_INDEX_BRIGHTNESS" val="-0.5"/>
  <p:tag name="KSO_WM_UNIT_TEXT_FILL_FORE_SCHEMECOLOR_INDEX" val="14"/>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BEAUTIFY_FLAG" val="#wm#"/>
  <p:tag name="KSO_WM_TEMPLATE_CATEGORY" val="custom"/>
  <p:tag name="KSO_WM_TEMPLATE_INDEX" val="20185081"/>
  <p:tag name="KSO_WM_SLIDE_BK_DARK_LIGHT" val=""/>
  <p:tag name="KSO_WM_SLIDE_BACKGROUND_TYPE" val="general"/>
</p:tagLst>
</file>

<file path=ppt/tags/tag168.xml><?xml version="1.0" encoding="utf-8"?>
<p:tagLst xmlns:p="http://schemas.openxmlformats.org/presentationml/2006/main">
  <p:tag name="KSO_WM_UNIT_SUBTYPE" val="h"/>
  <p:tag name="KSO_WM_UNIT_TYPE" val="i"/>
  <p:tag name="KSO_WM_UNIT_INDEX" val="1"/>
  <p:tag name="KSO_WM_TEMPLATE_CATEGORY" val="custom"/>
  <p:tag name="KSO_WM_TEMPLATE_INDEX" val="20204177"/>
  <p:tag name="KSO_WM_UNIT_ID" val="custom20204177_16*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169.xml><?xml version="1.0" encoding="utf-8"?>
<p:tagLst xmlns:p="http://schemas.openxmlformats.org/presentationml/2006/main">
  <p:tag name="KSO_WM_UNIT_TYPE" val="i"/>
  <p:tag name="KSO_WM_UNIT_INDEX" val="2"/>
  <p:tag name="KSO_WM_TEMPLATE_CATEGORY" val="custom"/>
  <p:tag name="KSO_WM_TEMPLATE_INDEX" val="20204177"/>
  <p:tag name="KSO_WM_UNIT_ID" val="custom20204177_16*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TYPE" val="i"/>
  <p:tag name="KSO_WM_UNIT_INDEX" val="3"/>
  <p:tag name="KSO_WM_TEMPLATE_CATEGORY" val="custom"/>
  <p:tag name="KSO_WM_TEMPLATE_INDEX" val="20204177"/>
  <p:tag name="KSO_WM_UNIT_ID" val="custom20204177_16*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1520*1520"/>
  <p:tag name="KSO_WM_UNIT_TYPE" val="d"/>
  <p:tag name="KSO_WM_UNIT_INDEX" val="1"/>
  <p:tag name="KSO_WM_UNIT_BLOCK" val="0"/>
  <p:tag name="KSO_WM_TEMPLATE_CATEGORY" val="custom"/>
  <p:tag name="KSO_WM_TEMPLATE_INDEX" val="20204177"/>
  <p:tag name="KSO_WM_UNIT_ID" val="custom20204177_16*d*1"/>
  <p:tag name="KSO_WM_UNIT_SUPPORT_UNIT_TYPE" val="[&quot;d&quot;]"/>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VALUE" val="230"/>
  <p:tag name="KSO_WM_UNIT_TYPE" val="f"/>
  <p:tag name="KSO_WM_UNIT_INDEX" val="1"/>
  <p:tag name="KSO_WM_UNIT_BLOCK" val="0"/>
  <p:tag name="KSO_WM_TEMPLATE_CATEGORY" val="custom"/>
  <p:tag name="KSO_WM_TEMPLATE_INDEX" val="20204177"/>
  <p:tag name="KSO_WM_UNIT_ID" val="custom20204177_16*f*1"/>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
  <p:tag name="KSO_WM_UNIT_SUBTYPE" val="a"/>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2"/>
  <p:tag name="KSO_WM_UNIT_TYPE" val="a"/>
  <p:tag name="KSO_WM_UNIT_INDEX" val="1"/>
  <p:tag name="KSO_WM_UNIT_BLOCK" val="0"/>
  <p:tag name="KSO_WM_TEMPLATE_CATEGORY" val="custom"/>
  <p:tag name="KSO_WM_TEMPLATE_INDEX" val="20204177"/>
  <p:tag name="KSO_WM_UNIT_ID" val="custom20204177_16*a*1"/>
  <p:tag name="KSO_WM_UNIT_PRESET_TEXT" val="单击此处&#13;添加大标题内容"/>
  <p:tag name="KSO_WM_UNIT_ISNUMDGMTITLE" val="0"/>
</p:tagLst>
</file>

<file path=ppt/tags/tag174.xml><?xml version="1.0" encoding="utf-8"?>
<p:tagLst xmlns:p="http://schemas.openxmlformats.org/presentationml/2006/main">
  <p:tag name="KSO_WM_BEAUTIFY_FLAG" val="#wm#"/>
  <p:tag name="KSO_WM_TEMPLATE_SUBCATEGORY" val="0"/>
  <p:tag name="KSO_WM_SLIDE_ITEM_CNT" val="0"/>
  <p:tag name="KSO_WM_SLIDE_INDEX" val="16"/>
  <p:tag name="KSO_WM_TAG_VERSION" val="1.0"/>
  <p:tag name="KSO_WM_SLIDE_TYPE" val="text"/>
  <p:tag name="KSO_WM_SLIDE_SUBTYPE" val="picTxt"/>
  <p:tag name="KSO_WM_SLIDE_SIZE" val="959*515"/>
  <p:tag name="KSO_WM_SLIDE_POSITION" val="0*0"/>
  <p:tag name="KSO_WM_SLIDE_LAYOUT" val="a_d_f_i"/>
  <p:tag name="KSO_WM_SLIDE_LAYOUT_CNT" val="1_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177"/>
  <p:tag name="KSO_WM_SLIDE_ID" val="custom20204177_16"/>
</p:tagLst>
</file>

<file path=ppt/tags/tag175.xml><?xml version="1.0" encoding="utf-8"?>
<p:tagLst xmlns:p="http://schemas.openxmlformats.org/presentationml/2006/main">
  <p:tag name="KSO_WM_UNIT_SUBTYPE" val="h"/>
  <p:tag name="KSO_WM_UNIT_TYPE" val="i"/>
  <p:tag name="KSO_WM_UNIT_INDEX" val="1"/>
  <p:tag name="KSO_WM_TEMPLATE_CATEGORY" val="custom"/>
  <p:tag name="KSO_WM_TEMPLATE_INDEX" val="20204177"/>
  <p:tag name="KSO_WM_UNIT_ID" val="custom20204177_16*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176.xml><?xml version="1.0" encoding="utf-8"?>
<p:tagLst xmlns:p="http://schemas.openxmlformats.org/presentationml/2006/main">
  <p:tag name="KSO_WM_UNIT_TYPE" val="i"/>
  <p:tag name="KSO_WM_UNIT_INDEX" val="2"/>
  <p:tag name="KSO_WM_TEMPLATE_CATEGORY" val="custom"/>
  <p:tag name="KSO_WM_TEMPLATE_INDEX" val="20204177"/>
  <p:tag name="KSO_WM_UNIT_ID" val="custom20204177_16*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177.xml><?xml version="1.0" encoding="utf-8"?>
<p:tagLst xmlns:p="http://schemas.openxmlformats.org/presentationml/2006/main">
  <p:tag name="KSO_WM_UNIT_TYPE" val="i"/>
  <p:tag name="KSO_WM_UNIT_INDEX" val="3"/>
  <p:tag name="KSO_WM_TEMPLATE_CATEGORY" val="custom"/>
  <p:tag name="KSO_WM_TEMPLATE_INDEX" val="20204177"/>
  <p:tag name="KSO_WM_UNIT_ID" val="custom20204177_16*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1520*1520"/>
  <p:tag name="KSO_WM_UNIT_TYPE" val="d"/>
  <p:tag name="KSO_WM_UNIT_INDEX" val="1"/>
  <p:tag name="KSO_WM_UNIT_BLOCK" val="0"/>
  <p:tag name="KSO_WM_TEMPLATE_CATEGORY" val="custom"/>
  <p:tag name="KSO_WM_TEMPLATE_INDEX" val="20204177"/>
  <p:tag name="KSO_WM_UNIT_ID" val="custom20204177_16*d*1"/>
  <p:tag name="KSO_WM_UNIT_SUPPORT_UNIT_TYPE" val="[&quot;d&quot;]"/>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VALUE" val="230"/>
  <p:tag name="KSO_WM_UNIT_TYPE" val="f"/>
  <p:tag name="KSO_WM_UNIT_INDEX" val="1"/>
  <p:tag name="KSO_WM_UNIT_BLOCK" val="0"/>
  <p:tag name="KSO_WM_TEMPLATE_CATEGORY" val="custom"/>
  <p:tag name="KSO_WM_TEMPLATE_INDEX" val="20204177"/>
  <p:tag name="KSO_WM_UNIT_ID" val="custom20204177_16*f*1"/>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
  <p:tag name="KSO_WM_UNIT_SUBTYPE" val="a"/>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2"/>
  <p:tag name="KSO_WM_UNIT_TYPE" val="a"/>
  <p:tag name="KSO_WM_UNIT_INDEX" val="1"/>
  <p:tag name="KSO_WM_UNIT_BLOCK" val="0"/>
  <p:tag name="KSO_WM_TEMPLATE_CATEGORY" val="custom"/>
  <p:tag name="KSO_WM_TEMPLATE_INDEX" val="20204177"/>
  <p:tag name="KSO_WM_UNIT_ID" val="custom20204177_16*a*1"/>
  <p:tag name="KSO_WM_UNIT_PRESET_TEXT" val="单击此处&#13;添加大标题内容"/>
  <p:tag name="KSO_WM_UNIT_ISNUMDGMTITLE" val="0"/>
</p:tagLst>
</file>

<file path=ppt/tags/tag181.xml><?xml version="1.0" encoding="utf-8"?>
<p:tagLst xmlns:p="http://schemas.openxmlformats.org/presentationml/2006/main">
  <p:tag name="KSO_WM_BEAUTIFY_FLAG" val="#wm#"/>
  <p:tag name="KSO_WM_TEMPLATE_SUBCATEGORY" val="0"/>
  <p:tag name="KSO_WM_SLIDE_ITEM_CNT" val="0"/>
  <p:tag name="KSO_WM_SLIDE_INDEX" val="16"/>
  <p:tag name="KSO_WM_TAG_VERSION" val="1.0"/>
  <p:tag name="KSO_WM_SLIDE_TYPE" val="text"/>
  <p:tag name="KSO_WM_SLIDE_SUBTYPE" val="picTxt"/>
  <p:tag name="KSO_WM_SLIDE_SIZE" val="959*515"/>
  <p:tag name="KSO_WM_SLIDE_POSITION" val="0*0"/>
  <p:tag name="KSO_WM_SLIDE_LAYOUT" val="a_d_f_i"/>
  <p:tag name="KSO_WM_SLIDE_LAYOUT_CNT" val="1_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177"/>
  <p:tag name="KSO_WM_SLIDE_ID" val="custom20204177_16"/>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wm#"/>
  <p:tag name="KSO_WM_TEMPLATE_CATEGORY" val="custom"/>
  <p:tag name="KSO_WM_TEMPLATE_INDEX" val="20204177"/>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4177"/>
</p:tagLst>
</file>

<file path=ppt/tags/tag186.xml><?xml version="1.0" encoding="utf-8"?>
<p:tagLst xmlns:p="http://schemas.openxmlformats.org/presentationml/2006/main">
  <p:tag name="KSO_WM_BEAUTIFY_FLAG" val="#wm#"/>
  <p:tag name="KSO_WM_TEMPLATE_CATEGORY" val="custom"/>
  <p:tag name="KSO_WM_TEMPLATE_INDEX" val="20204177"/>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wm#"/>
  <p:tag name="KSO_WM_TEMPLATE_CATEGORY" val="custom"/>
  <p:tag name="KSO_WM_TEMPLATE_INDEX" val="20204177"/>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wm#"/>
  <p:tag name="KSO_WM_TEMPLATE_CATEGORY" val="custom"/>
  <p:tag name="KSO_WM_TEMPLATE_INDEX" val="20204177"/>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wm#"/>
  <p:tag name="KSO_WM_TEMPLATE_CATEGORY" val="custom"/>
  <p:tag name="KSO_WM_TEMPLATE_INDEX" val="20204177"/>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wm#"/>
  <p:tag name="KSO_WM_TEMPLATE_CATEGORY" val="custom"/>
  <p:tag name="KSO_WM_TEMPLATE_INDEX" val="2020417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4177"/>
</p:tagLst>
</file>

<file path=ppt/tags/tag201.xml><?xml version="1.0" encoding="utf-8"?>
<p:tagLst xmlns:p="http://schemas.openxmlformats.org/presentationml/2006/main">
  <p:tag name="KSO_WM_BEAUTIFY_FLAG" val="#wm#"/>
  <p:tag name="KSO_WM_TEMPLATE_CATEGORY" val="custom"/>
  <p:tag name="KSO_WM_TEMPLATE_INDEX" val="20204177"/>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wm#"/>
  <p:tag name="KSO_WM_TEMPLATE_CATEGORY" val="custom"/>
  <p:tag name="KSO_WM_TEMPLATE_INDEX" val="20204177"/>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wm#"/>
  <p:tag name="KSO_WM_TEMPLATE_CATEGORY" val="custom"/>
  <p:tag name="KSO_WM_TEMPLATE_INDEX" val="20204177"/>
</p:tagLst>
</file>

<file path=ppt/tags/tag209.xml><?xml version="1.0" encoding="utf-8"?>
<p:tagLst xmlns:p="http://schemas.openxmlformats.org/presentationml/2006/main">
  <p:tag name="KSO_WM_BEAUTIFY_FLAG" val="#wm#"/>
  <p:tag name="KSO_WM_TEMPLATE_CATEGORY" val="custom"/>
  <p:tag name="KSO_WM_TEMPLATE_INDEX" val="20204177"/>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04177"/>
</p:tagLst>
</file>

<file path=ppt/tags/tag211.xml><?xml version="1.0" encoding="utf-8"?>
<p:tagLst xmlns:p="http://schemas.openxmlformats.org/presentationml/2006/main">
  <p:tag name="KSO_WM_UNIT_SUBTYPE" val="h"/>
  <p:tag name="KSO_WM_UNIT_TYPE" val="i"/>
  <p:tag name="KSO_WM_UNIT_INDEX" val="1"/>
  <p:tag name="KSO_WM_TEMPLATE_CATEGORY" val="custom"/>
  <p:tag name="KSO_WM_TEMPLATE_INDEX" val="20204177"/>
  <p:tag name="KSO_WM_UNIT_ID" val="custom20204177_16*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212.xml><?xml version="1.0" encoding="utf-8"?>
<p:tagLst xmlns:p="http://schemas.openxmlformats.org/presentationml/2006/main">
  <p:tag name="KSO_WM_UNIT_TYPE" val="i"/>
  <p:tag name="KSO_WM_UNIT_INDEX" val="2"/>
  <p:tag name="KSO_WM_TEMPLATE_CATEGORY" val="custom"/>
  <p:tag name="KSO_WM_TEMPLATE_INDEX" val="20204177"/>
  <p:tag name="KSO_WM_UNIT_ID" val="custom20204177_16*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213.xml><?xml version="1.0" encoding="utf-8"?>
<p:tagLst xmlns:p="http://schemas.openxmlformats.org/presentationml/2006/main">
  <p:tag name="KSO_WM_UNIT_TYPE" val="i"/>
  <p:tag name="KSO_WM_UNIT_INDEX" val="3"/>
  <p:tag name="KSO_WM_TEMPLATE_CATEGORY" val="custom"/>
  <p:tag name="KSO_WM_TEMPLATE_INDEX" val="20204177"/>
  <p:tag name="KSO_WM_UNIT_ID" val="custom20204177_16*i*3"/>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VALUE" val="230"/>
  <p:tag name="KSO_WM_UNIT_TYPE" val="f"/>
  <p:tag name="KSO_WM_UNIT_INDEX" val="1"/>
  <p:tag name="KSO_WM_UNIT_BLOCK" val="0"/>
  <p:tag name="KSO_WM_TEMPLATE_CATEGORY" val="custom"/>
  <p:tag name="KSO_WM_TEMPLATE_INDEX" val="20204177"/>
  <p:tag name="KSO_WM_UNIT_ID" val="custom20204177_16*f*1"/>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
  <p:tag name="KSO_WM_UNIT_SUBTYPE" val="a"/>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2"/>
  <p:tag name="KSO_WM_UNIT_TYPE" val="a"/>
  <p:tag name="KSO_WM_UNIT_INDEX" val="1"/>
  <p:tag name="KSO_WM_UNIT_BLOCK" val="0"/>
  <p:tag name="KSO_WM_TEMPLATE_CATEGORY" val="custom"/>
  <p:tag name="KSO_WM_TEMPLATE_INDEX" val="20204177"/>
  <p:tag name="KSO_WM_UNIT_ID" val="custom20204177_16*a*1"/>
  <p:tag name="KSO_WM_UNIT_PRESET_TEXT" val="单击此处&#13;添加大标题内容"/>
  <p:tag name="KSO_WM_UNIT_ISNUMDGMTITLE" val="0"/>
</p:tagLst>
</file>

<file path=ppt/tags/tag216.xml><?xml version="1.0" encoding="utf-8"?>
<p:tagLst xmlns:p="http://schemas.openxmlformats.org/presentationml/2006/main">
  <p:tag name="KSO_WM_BEAUTIFY_FLAG" val="#wm#"/>
  <p:tag name="KSO_WM_TEMPLATE_SUBCATEGORY" val="0"/>
  <p:tag name="KSO_WM_SLIDE_ITEM_CNT" val="0"/>
  <p:tag name="KSO_WM_SLIDE_INDEX" val="16"/>
  <p:tag name="KSO_WM_TAG_VERSION" val="1.0"/>
  <p:tag name="KSO_WM_SLIDE_TYPE" val="text"/>
  <p:tag name="KSO_WM_SLIDE_SUBTYPE" val="picTxt"/>
  <p:tag name="KSO_WM_SLIDE_SIZE" val="959*515"/>
  <p:tag name="KSO_WM_SLIDE_POSITION" val="0*0"/>
  <p:tag name="KSO_WM_SLIDE_LAYOUT" val="a_d_f_i"/>
  <p:tag name="KSO_WM_SLIDE_LAYOUT_CNT" val="1_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177"/>
  <p:tag name="KSO_WM_SLIDE_ID" val="custom20204177_16"/>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
  <p:tag name="KSO_WM_UNIT_VALUE" val="1520*1520"/>
  <p:tag name="KSO_WM_UNIT_TYPE" val="d"/>
  <p:tag name="KSO_WM_UNIT_INDEX" val="1"/>
  <p:tag name="KSO_WM_UNIT_BLOCK" val="0"/>
  <p:tag name="KSO_WM_TEMPLATE_CATEGORY" val="custom"/>
  <p:tag name="KSO_WM_TEMPLATE_INDEX" val="20204177"/>
  <p:tag name="KSO_WM_UNIT_ID" val="custom20204177_16*d*1"/>
  <p:tag name="KSO_WM_UNIT_SUPPORT_UNIT_TYPE" val="[&quot;d&quot;]"/>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wm#"/>
  <p:tag name="KSO_WM_TEMPLATE_CATEGORY" val="custom"/>
  <p:tag name="KSO_WM_TEMPLATE_INDEX" val="2020417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4177"/>
</p:tagLst>
</file>

<file path=ppt/tags/tag221.xml><?xml version="1.0" encoding="utf-8"?>
<p:tagLst xmlns:p="http://schemas.openxmlformats.org/presentationml/2006/main">
  <p:tag name="KSO_WM_BEAUTIFY_FLAG" val="#wm#"/>
  <p:tag name="KSO_WM_TEMPLATE_CATEGORY" val="custom"/>
  <p:tag name="KSO_WM_TEMPLATE_INDEX" val="20204177"/>
</p:tagLst>
</file>

<file path=ppt/tags/tag222.xml><?xml version="1.0" encoding="utf-8"?>
<p:tagLst xmlns:p="http://schemas.openxmlformats.org/presentationml/2006/main">
  <p:tag name="KSO_WM_BEAUTIFY_FLAG" val="#wm#"/>
  <p:tag name="KSO_WM_TEMPLATE_CATEGORY" val="custom"/>
  <p:tag name="KSO_WM_TEMPLATE_INDEX" val="20204177"/>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wm#"/>
  <p:tag name="KSO_WM_TEMPLATE_CATEGORY" val="custom"/>
  <p:tag name="KSO_WM_TEMPLATE_INDEX" val="20204177"/>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UNIT_TABLE_BEAUTIFY" val="smartTable{05a58427-3fff-4d34-915a-463a79731843}"/>
  <p:tag name="TABLE_ENDDRAG_ORIGIN_RECT" val="395*249"/>
  <p:tag name="TABLE_ENDDRAG_RECT" val="466*99*395*249"/>
</p:tagLst>
</file>

<file path=ppt/tags/tag228.xml><?xml version="1.0" encoding="utf-8"?>
<p:tagLst xmlns:p="http://schemas.openxmlformats.org/presentationml/2006/main">
  <p:tag name="KSO_WM_BEAUTIFY_FLAG" val="#wm#"/>
  <p:tag name="KSO_WM_TEMPLATE_CATEGORY" val="custom"/>
  <p:tag name="KSO_WM_TEMPLATE_INDEX" val="20204177"/>
</p:tagLst>
</file>

<file path=ppt/tags/tag229.xml><?xml version="1.0" encoding="utf-8"?>
<p:tagLst xmlns:p="http://schemas.openxmlformats.org/presentationml/2006/main">
  <p:tag name="KSO_WM_BEAUTIFY_FLAG" val="#wm#"/>
  <p:tag name="KSO_WM_TEMPLATE_CATEGORY" val="custom"/>
  <p:tag name="KSO_WM_TEMPLATE_INDEX" val="20204177"/>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TEMPLATE_CATEGORY" val="custom"/>
  <p:tag name="KSO_WM_TEMPLATE_INDEX" val="20204177"/>
  <p:tag name="KSO_WM_UNIT_ID" val="custom20204177_34*a*1"/>
  <p:tag name="KSO_WM_UNIT_PRESET_TEXT" val="再出发"/>
  <p:tag name="KSO_WM_UNIT_ISNUMDGMTITLE" val="0"/>
</p:tagLst>
</file>

<file path=ppt/tags/tag231.xml><?xml version="1.0" encoding="utf-8"?>
<p:tagLst xmlns:p="http://schemas.openxmlformats.org/presentationml/2006/main">
  <p:tag name="KSO_WM_BEAUTIFY_FLAG" val="#wm#"/>
  <p:tag name="KSO_WM_TEMPLATE_SUBCATEGORY" val="0"/>
  <p:tag name="KSO_WM_SLIDE_ITEM_CNT" val="0"/>
  <p:tag name="KSO_WM_SLIDE_INDEX" val="34"/>
  <p:tag name="KSO_WM_TAG_VERSION" val="1.0"/>
  <p:tag name="KSO_WM_SLIDE_LAYOUT" val="a_b"/>
  <p:tag name="KSO_WM_SLIDE_LAYOUT_CNT" val="1_1"/>
  <p:tag name="KSO_WM_SLIDE_TYPE" val="endPage"/>
  <p:tag name="KSO_WM_SLIDE_SUBTYPE" val="pureTxt"/>
  <p:tag name="KSO_WM_TEMPLATE_MASTER_TYPE" val="1"/>
  <p:tag name="KSO_WM_TEMPLATE_COLOR_TYPE" val="1"/>
  <p:tag name="KSO_WM_TEMPLATE_CATEGORY" val="custom"/>
  <p:tag name="KSO_WM_TEMPLATE_INDEX" val="20204177"/>
  <p:tag name="KSO_WM_SLIDE_ID" val="custom20204177_34"/>
</p:tagLst>
</file>

<file path=ppt/tags/tag232.xml><?xml version="1.0" encoding="utf-8"?>
<p:tagLst xmlns:p="http://schemas.openxmlformats.org/presentationml/2006/main">
  <p:tag name="COMMONDATA" val="eyJoZGlkIjoiZGQ5OWJkZDIwNTg3NWYwOTI2ZWI4ZWQwNGIxMWFkM2QifQ=="/>
  <p:tag name="KSO_WPP_MARK_KEY" val="1fd05663-12d2-4e78-9478-ada9e04b846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INDEX" val="1"/>
  <p:tag name="KSO_WM_UNIT_TYPE" val="y"/>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frame"/>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leftRight"/>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E9F1F6"/>
      </a:dk2>
      <a:lt2>
        <a:srgbClr val="FCFDFD"/>
      </a:lt2>
      <a:accent1>
        <a:srgbClr val="61BEEE"/>
      </a:accent1>
      <a:accent2>
        <a:srgbClr val="00CEC7"/>
      </a:accent2>
      <a:accent3>
        <a:srgbClr val="91CD65"/>
      </a:accent3>
      <a:accent4>
        <a:srgbClr val="E3AF40"/>
      </a:accent4>
      <a:accent5>
        <a:srgbClr val="F68E5F"/>
      </a:accent5>
      <a:accent6>
        <a:srgbClr val="EA79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2940</Words>
  <Application>WPS 演示</Application>
  <PresentationFormat>宽屏</PresentationFormat>
  <Paragraphs>250</Paragraphs>
  <Slides>29</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29</vt:i4>
      </vt:variant>
    </vt:vector>
  </HeadingPairs>
  <TitlesOfParts>
    <vt:vector size="42" baseType="lpstr">
      <vt:lpstr>Arial</vt:lpstr>
      <vt:lpstr>宋体</vt:lpstr>
      <vt:lpstr>Wingdings</vt:lpstr>
      <vt:lpstr>微软雅黑</vt:lpstr>
      <vt:lpstr>汉仪旗黑-85S</vt:lpstr>
      <vt:lpstr>黑体</vt:lpstr>
      <vt:lpstr>Wingdings</vt:lpstr>
      <vt:lpstr>Arial Unicode MS</vt:lpstr>
      <vt:lpstr>Calibri</vt:lpstr>
      <vt:lpstr>Office 主题</vt:lpstr>
      <vt:lpstr>2_Office 主题​​</vt:lpstr>
      <vt:lpstr>Equation.KSEE3</vt:lpstr>
      <vt:lpstr>Equation.KSEE3</vt:lpstr>
      <vt:lpstr>车道线检测</vt:lpstr>
      <vt:lpstr>PowerPoint 演示文稿</vt:lpstr>
      <vt:lpstr>1.成员及分工</vt:lpstr>
      <vt:lpstr>2.简单版本车道线检测</vt:lpstr>
      <vt:lpstr>python环境</vt:lpstr>
      <vt:lpstr>PowerPoint 演示文稿</vt:lpstr>
      <vt:lpstr>PowerPoint 演示文稿</vt:lpstr>
      <vt:lpstr>研究方法</vt:lpstr>
      <vt:lpstr>数据集</vt:lpstr>
      <vt:lpstr>算法结构</vt:lpstr>
      <vt:lpstr>畸变问题</vt:lpstr>
      <vt:lpstr>畸变失真校正</vt:lpstr>
      <vt:lpstr>透视变换</vt:lpstr>
      <vt:lpstr>直方图统计拟合</vt:lpstr>
      <vt:lpstr>已实现情况</vt:lpstr>
      <vt:lpstr>已实现情况</vt:lpstr>
      <vt:lpstr>未实现情况</vt:lpstr>
      <vt:lpstr>未实现情况</vt:lpstr>
      <vt:lpstr>未实现情况</vt:lpstr>
      <vt:lpstr>3.较先进车道线算法</vt:lpstr>
      <vt:lpstr>PowerPoint 演示文稿</vt:lpstr>
      <vt:lpstr>整体结构</vt:lpstr>
      <vt:lpstr>车道形状模型</vt:lpstr>
      <vt:lpstr>匈牙利算法</vt:lpstr>
      <vt:lpstr>4.实验结果</vt:lpstr>
      <vt:lpstr>TuSimple数据集</vt:lpstr>
      <vt:lpstr>实验结果评价</vt:lpstr>
      <vt:lpstr>结论</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今夕何夕</cp:lastModifiedBy>
  <cp:revision>19</cp:revision>
  <dcterms:created xsi:type="dcterms:W3CDTF">2023-04-18T01:45:00Z</dcterms:created>
  <dcterms:modified xsi:type="dcterms:W3CDTF">2023-06-29T05:08:47Z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EDB7A046123E4844AB357961FCE4B698_12</vt:lpwstr>
  </property>
  <property fmtid="{D5CDD505-2E9C-101B-9397-08002B2CF9AE}" pid="3" name="KSOProductBuildVer">
    <vt:lpwstr>2052-11.1.0.14309</vt:lpwstr>
  </property>
</Properties>
</file>